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21" r:id="rId1"/>
  </p:sldMasterIdLst>
  <p:notesMasterIdLst>
    <p:notesMasterId r:id="rId23"/>
  </p:notesMasterIdLst>
  <p:handoutMasterIdLst>
    <p:handoutMasterId r:id="rId24"/>
  </p:handoutMasterIdLst>
  <p:sldIdLst>
    <p:sldId id="256" r:id="rId2"/>
    <p:sldId id="257" r:id="rId3"/>
    <p:sldId id="268" r:id="rId4"/>
    <p:sldId id="258" r:id="rId5"/>
    <p:sldId id="286" r:id="rId6"/>
    <p:sldId id="269" r:id="rId7"/>
    <p:sldId id="259" r:id="rId8"/>
    <p:sldId id="273" r:id="rId9"/>
    <p:sldId id="272" r:id="rId10"/>
    <p:sldId id="274" r:id="rId11"/>
    <p:sldId id="279" r:id="rId12"/>
    <p:sldId id="278" r:id="rId13"/>
    <p:sldId id="280" r:id="rId14"/>
    <p:sldId id="281" r:id="rId15"/>
    <p:sldId id="282" r:id="rId16"/>
    <p:sldId id="275" r:id="rId17"/>
    <p:sldId id="271" r:id="rId18"/>
    <p:sldId id="283" r:id="rId19"/>
    <p:sldId id="276" r:id="rId20"/>
    <p:sldId id="284" r:id="rId21"/>
    <p:sldId id="285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1C81A"/>
    <a:srgbClr val="4F8C12"/>
    <a:srgbClr val="A1EA58"/>
    <a:srgbClr val="005390"/>
    <a:srgbClr val="FF47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173" autoAdjust="0"/>
    <p:restoredTop sz="94660"/>
  </p:normalViewPr>
  <p:slideViewPr>
    <p:cSldViewPr snapToGrid="0">
      <p:cViewPr varScale="1">
        <p:scale>
          <a:sx n="165" d="100"/>
          <a:sy n="165" d="100"/>
        </p:scale>
        <p:origin x="276" y="13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762"/>
    </p:cViewPr>
  </p:sorterViewPr>
  <p:notesViewPr>
    <p:cSldViewPr snapToGrid="0">
      <p:cViewPr varScale="1">
        <p:scale>
          <a:sx n="84" d="100"/>
          <a:sy n="84" d="100"/>
        </p:scale>
        <p:origin x="391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B9E904-DCE8-4F4E-8D4B-8703B4A3D9C4}" type="datetimeFigureOut">
              <a:rPr lang="fr-CH" smtClean="0"/>
              <a:t>30.06.2026</a:t>
            </a:fld>
            <a:endParaRPr lang="fr-CH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50B776-B913-44F8-8562-50D17F5C3E74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1658783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68492B-EFC6-4D49-924A-B4CF7A4A603F}" type="datetimeFigureOut">
              <a:rPr lang="fr-CH" smtClean="0"/>
              <a:t>30.06.2026</a:t>
            </a:fld>
            <a:endParaRPr lang="fr-CH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H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B472C2-53B3-45D2-AFB7-6BB013287C5C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888160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432" y="0"/>
            <a:ext cx="4849135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9630" y="2208709"/>
            <a:ext cx="8361229" cy="1234832"/>
          </a:xfrm>
        </p:spPr>
        <p:txBody>
          <a:bodyPr anchor="b">
            <a:noAutofit/>
          </a:bodyPr>
          <a:lstStyle>
            <a:lvl1pPr algn="ctr">
              <a:defRPr sz="4800" cap="all" baseline="0">
                <a:solidFill>
                  <a:schemeClr val="tx2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5" y="3545003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fr-CH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fr-C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49CEF723-A0B9-483B-BBE1-7B3408EA7A33}" type="slidenum">
              <a:rPr lang="fr-CH" smtClean="0"/>
              <a:t>‹N°›</a:t>
            </a:fld>
            <a:endParaRPr lang="fr-CH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4266259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291640"/>
            <a:ext cx="9601200" cy="990241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495249"/>
            <a:ext cx="9601200" cy="3581400"/>
          </a:xfrm>
        </p:spPr>
        <p:txBody>
          <a:bodyPr/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en-US" dirty="0"/>
          </a:p>
        </p:txBody>
      </p:sp>
      <p:pic>
        <p:nvPicPr>
          <p:cNvPr id="7" name="Image 6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4197" y="-833333"/>
            <a:ext cx="3572406" cy="2722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6348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112" y="3785466"/>
            <a:ext cx="1992200" cy="28175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443B0E2-EBB6-4682-AC52-DCFD45E7545E}" type="datetime4">
              <a:rPr lang="fr-CH" smtClean="0"/>
              <a:t>30 juin 2026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9CEF723-A0B9-483B-BBE1-7B3408EA7A33}" type="slidenum">
              <a:rPr lang="fr-CH" smtClean="0"/>
              <a:t>‹N°›</a:t>
            </a:fld>
            <a:endParaRPr lang="fr-CH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32028467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EF723-A0B9-483B-BBE1-7B3408EA7A33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02408985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EF723-A0B9-483B-BBE1-7B3408EA7A33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36378843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7C1A1-6FEC-488F-8701-163070EEA8EF}" type="datetime4">
              <a:rPr lang="fr-CH" smtClean="0"/>
              <a:t>30 juin 2026</a:t>
            </a:fld>
            <a:endParaRPr lang="fr-C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EF723-A0B9-483B-BBE1-7B3408EA7A33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9790979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B09B6-2DD4-4BA5-A690-A837205A91EA}" type="datetime4">
              <a:rPr lang="fr-CH" smtClean="0"/>
              <a:t>30 juin 2026</a:t>
            </a:fld>
            <a:endParaRPr lang="fr-C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EF723-A0B9-483B-BBE1-7B3408EA7A33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479749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7492" y="376"/>
            <a:ext cx="4849135" cy="6858000"/>
          </a:xfrm>
          <a:prstGeom prst="rect">
            <a:avLst/>
          </a:prstGeom>
        </p:spPr>
      </p:pic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endParaRPr lang="fr-CH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fr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49CEF723-A0B9-483B-BBE1-7B3408EA7A33}" type="slidenum">
              <a:rPr lang="fr-CH" smtClean="0"/>
              <a:pPr/>
              <a:t>‹N°›</a:t>
            </a:fld>
            <a:endParaRPr lang="fr-CH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3321307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21BBA66-3BD0-49F9-B27C-325398BBF890}" type="datetime4">
              <a:rPr lang="fr-CH" smtClean="0"/>
              <a:t>30 juin 2026</a:t>
            </a:fld>
            <a:endParaRPr lang="fr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fr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9CEF723-A0B9-483B-BBE1-7B3408EA7A33}" type="slidenum">
              <a:rPr lang="fr-CH" smtClean="0"/>
              <a:t>‹N°›</a:t>
            </a:fld>
            <a:endParaRPr lang="fr-CH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0" name="Imag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193" y="110533"/>
            <a:ext cx="4849135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0729515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91EF1-E8D5-4C25-8F1B-32D62BA913AC}" type="datetime4">
              <a:rPr lang="fr-CH" smtClean="0"/>
              <a:t>30 juin 2026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EF723-A0B9-483B-BBE1-7B3408EA7A33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7535934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A242F-F3FA-4543-BA04-CBF86B5E46B5}" type="datetime4">
              <a:rPr lang="fr-CH" smtClean="0"/>
              <a:t>30 juin 2026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EF723-A0B9-483B-BBE1-7B3408EA7A33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661599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432" y="0"/>
            <a:ext cx="4849135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4B19A7A8-9518-4404-B48A-3103A00BA704}" type="datetime4">
              <a:rPr lang="fr-CH" smtClean="0"/>
              <a:t>30 juin 2026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49CEF723-A0B9-483B-BBE1-7B3408EA7A33}" type="slidenum">
              <a:rPr lang="fr-CH" smtClean="0"/>
              <a:t>‹N°›</a:t>
            </a:fld>
            <a:endParaRPr lang="fr-CH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485343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2" r:id="rId1"/>
    <p:sldLayoutId id="2147483823" r:id="rId2"/>
    <p:sldLayoutId id="2147483824" r:id="rId3"/>
    <p:sldLayoutId id="2147483825" r:id="rId4"/>
    <p:sldLayoutId id="2147483826" r:id="rId5"/>
    <p:sldLayoutId id="2147483827" r:id="rId6"/>
    <p:sldLayoutId id="2147483828" r:id="rId7"/>
    <p:sldLayoutId id="2147483829" r:id="rId8"/>
    <p:sldLayoutId id="2147483830" r:id="rId9"/>
    <p:sldLayoutId id="2147483831" r:id="rId10"/>
    <p:sldLayoutId id="2147483832" r:id="rId11"/>
  </p:sldLayoutIdLst>
  <p:hf hdr="0" ftr="0"/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6772" y="133425"/>
            <a:ext cx="3019163" cy="951243"/>
          </a:xfrm>
          <a:prstGeom prst="rect">
            <a:avLst/>
          </a:prstGeom>
        </p:spPr>
      </p:pic>
      <p:sp>
        <p:nvSpPr>
          <p:cNvPr id="6" name="Titre 1"/>
          <p:cNvSpPr>
            <a:spLocks noGrp="1"/>
          </p:cNvSpPr>
          <p:nvPr>
            <p:ph type="ctrTitle"/>
          </p:nvPr>
        </p:nvSpPr>
        <p:spPr>
          <a:xfrm>
            <a:off x="1915125" y="1961912"/>
            <a:ext cx="8361229" cy="1403633"/>
          </a:xfrm>
        </p:spPr>
        <p:txBody>
          <a:bodyPr/>
          <a:lstStyle/>
          <a:p>
            <a:r>
              <a:rPr lang="fr-CH" sz="4800" b="1" dirty="0"/>
              <a:t>Comptes 2025</a:t>
            </a:r>
          </a:p>
        </p:txBody>
      </p:sp>
      <p:sp>
        <p:nvSpPr>
          <p:cNvPr id="8" name="Sous-titre 2"/>
          <p:cNvSpPr>
            <a:spLocks noGrp="1"/>
          </p:cNvSpPr>
          <p:nvPr>
            <p:ph type="subTitle" idx="1"/>
          </p:nvPr>
        </p:nvSpPr>
        <p:spPr>
          <a:xfrm>
            <a:off x="2679904" y="3860886"/>
            <a:ext cx="6831673" cy="1086237"/>
          </a:xfrm>
        </p:spPr>
        <p:txBody>
          <a:bodyPr>
            <a:normAutofit/>
          </a:bodyPr>
          <a:lstStyle/>
          <a:p>
            <a:r>
              <a:rPr lang="fr-CH" sz="2800" dirty="0"/>
              <a:t>Conseil général du 29 juin 2026</a:t>
            </a:r>
          </a:p>
        </p:txBody>
      </p:sp>
    </p:spTree>
    <p:extLst>
      <p:ext uri="{BB962C8B-B14F-4D97-AF65-F5344CB8AC3E}">
        <p14:creationId xmlns:p14="http://schemas.microsoft.com/office/powerpoint/2010/main" val="31684177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H" dirty="0"/>
              <a:t>29 juin 2026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EF723-A0B9-483B-BBE1-7B3408EA7A33}" type="slidenum">
              <a:rPr lang="fr-CH" smtClean="0"/>
              <a:t>2</a:t>
            </a:fld>
            <a:endParaRPr lang="fr-CH"/>
          </a:p>
        </p:txBody>
      </p:sp>
      <p:sp>
        <p:nvSpPr>
          <p:cNvPr id="7" name="Titr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/>
          <a:p>
            <a:r>
              <a:rPr lang="fr-CH" b="1" dirty="0"/>
              <a:t>Ordre du jour</a:t>
            </a:r>
          </a:p>
        </p:txBody>
      </p:sp>
      <p:sp>
        <p:nvSpPr>
          <p:cNvPr id="8" name="Espace réservé du contenu 2"/>
          <p:cNvSpPr>
            <a:spLocks noGrp="1"/>
          </p:cNvSpPr>
          <p:nvPr>
            <p:ph sz="half" idx="1"/>
          </p:nvPr>
        </p:nvSpPr>
        <p:spPr>
          <a:xfrm>
            <a:off x="1467828" y="1637043"/>
            <a:ext cx="6865289" cy="4842654"/>
          </a:xfrm>
        </p:spPr>
        <p:txBody>
          <a:bodyPr>
            <a:normAutofit/>
          </a:bodyPr>
          <a:lstStyle/>
          <a:p>
            <a:pPr marL="457200" indent="-457200">
              <a:spcAft>
                <a:spcPts val="600"/>
              </a:spcAft>
              <a:buAutoNum type="arabicPeriod"/>
            </a:pPr>
            <a:r>
              <a:rPr lang="fr-CH" sz="2400" dirty="0"/>
              <a:t>Introduction</a:t>
            </a:r>
          </a:p>
          <a:p>
            <a:pPr marL="457200" indent="-457200">
              <a:spcAft>
                <a:spcPts val="600"/>
              </a:spcAft>
              <a:buAutoNum type="arabicPeriod"/>
            </a:pPr>
            <a:r>
              <a:rPr lang="fr-CH" sz="2400" dirty="0"/>
              <a:t>Vue d’ensemble</a:t>
            </a:r>
          </a:p>
          <a:p>
            <a:pPr marL="457200" indent="-457200">
              <a:spcAft>
                <a:spcPts val="600"/>
              </a:spcAft>
              <a:buAutoNum type="arabicPeriod"/>
            </a:pPr>
            <a:r>
              <a:rPr lang="fr-CH" sz="2400" dirty="0"/>
              <a:t>Compte de résultats 2025</a:t>
            </a:r>
          </a:p>
          <a:p>
            <a:pPr marL="457200" indent="-457200">
              <a:spcAft>
                <a:spcPts val="600"/>
              </a:spcAft>
              <a:buAutoNum type="arabicPeriod"/>
            </a:pPr>
            <a:r>
              <a:rPr lang="fr-CH" sz="2400" dirty="0"/>
              <a:t>Comptes des investissements 2025</a:t>
            </a:r>
          </a:p>
          <a:p>
            <a:pPr marL="457200" indent="-457200">
              <a:spcAft>
                <a:spcPts val="600"/>
              </a:spcAft>
              <a:buAutoNum type="arabicPeriod"/>
            </a:pPr>
            <a:r>
              <a:rPr lang="fr-CH" sz="2400" dirty="0"/>
              <a:t>Conclusion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51CED22C-54BA-21E4-1A39-CCAD62A549D8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6772" y="133425"/>
            <a:ext cx="3019163" cy="951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3287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36499F-9F04-1B06-72B9-7260017877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781" y="685800"/>
            <a:ext cx="5020574" cy="2157884"/>
          </a:xfrm>
        </p:spPr>
        <p:txBody>
          <a:bodyPr/>
          <a:lstStyle/>
          <a:p>
            <a:r>
              <a:rPr lang="fr-CH" sz="4400" dirty="0">
                <a:solidFill>
                  <a:schemeClr val="bg1">
                    <a:lumMod val="95000"/>
                  </a:schemeClr>
                </a:solidFill>
              </a:rPr>
              <a:t>1.   Introduction</a:t>
            </a:r>
            <a:br>
              <a:rPr lang="fr-CH" sz="4400" dirty="0"/>
            </a:br>
            <a:endParaRPr lang="fr-CH" sz="4400" dirty="0"/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4E6BE7E-E2D1-DBC2-5C66-97E73A4D4B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H" dirty="0">
                <a:solidFill>
                  <a:schemeClr val="bg1">
                    <a:lumMod val="95000"/>
                  </a:schemeClr>
                </a:solidFill>
              </a:rPr>
              <a:t>29 juin 2026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CA0586E-D83D-D707-B7F3-2919B7E38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EF723-A0B9-483B-BBE1-7B3408EA7A33}" type="slidenum">
              <a:rPr lang="fr-CH" smtClean="0"/>
              <a:t>3</a:t>
            </a:fld>
            <a:endParaRPr lang="fr-CH"/>
          </a:p>
        </p:txBody>
      </p:sp>
      <p:sp>
        <p:nvSpPr>
          <p:cNvPr id="4" name="Titre 1">
            <a:extLst>
              <a:ext uri="{FF2B5EF4-FFF2-40B4-BE49-F238E27FC236}">
                <a16:creationId xmlns:a16="http://schemas.microsoft.com/office/drawing/2014/main" id="{40E57C15-416B-A322-723F-0E2159CA51FB}"/>
              </a:ext>
            </a:extLst>
          </p:cNvPr>
          <p:cNvSpPr txBox="1">
            <a:spLocks/>
          </p:cNvSpPr>
          <p:nvPr/>
        </p:nvSpPr>
        <p:spPr>
          <a:xfrm>
            <a:off x="723900" y="5374444"/>
            <a:ext cx="5020574" cy="122476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84000"/>
              </a:lnSpc>
              <a:spcBef>
                <a:spcPct val="0"/>
              </a:spcBef>
              <a:buNone/>
              <a:defRPr sz="48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400" dirty="0">
                <a:solidFill>
                  <a:schemeClr val="bg1">
                    <a:lumMod val="95000"/>
                  </a:schemeClr>
                </a:solidFill>
              </a:rPr>
              <a:t>Conseil communal</a:t>
            </a:r>
          </a:p>
          <a:p>
            <a:endParaRPr lang="fr-CH" sz="2800" dirty="0"/>
          </a:p>
        </p:txBody>
      </p:sp>
      <p:pic>
        <p:nvPicPr>
          <p:cNvPr id="7" name="Image 6" descr="Une image contenant bâtiment, plein air, nuage, ciel&#10;&#10;Le contenu généré par l’IA peut être incorrect.">
            <a:extLst>
              <a:ext uri="{FF2B5EF4-FFF2-40B4-BE49-F238E27FC236}">
                <a16:creationId xmlns:a16="http://schemas.microsoft.com/office/drawing/2014/main" id="{9590A8AB-BF52-AAD8-37FC-6465ACDB3F8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81" b="12578"/>
          <a:stretch/>
        </p:blipFill>
        <p:spPr>
          <a:xfrm>
            <a:off x="5520906" y="0"/>
            <a:ext cx="66710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5225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H" dirty="0"/>
              <a:t>29 juin 2026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EF723-A0B9-483B-BBE1-7B3408EA7A33}" type="slidenum">
              <a:rPr lang="fr-CH" smtClean="0"/>
              <a:t>4</a:t>
            </a:fld>
            <a:endParaRPr lang="fr-CH"/>
          </a:p>
        </p:txBody>
      </p:sp>
      <p:sp>
        <p:nvSpPr>
          <p:cNvPr id="7" name="Titre 1"/>
          <p:cNvSpPr>
            <a:spLocks noGrp="1"/>
          </p:cNvSpPr>
          <p:nvPr>
            <p:ph type="title"/>
          </p:nvPr>
        </p:nvSpPr>
        <p:spPr>
          <a:xfrm>
            <a:off x="1269520" y="299664"/>
            <a:ext cx="8790318" cy="864902"/>
          </a:xfrm>
        </p:spPr>
        <p:txBody>
          <a:bodyPr>
            <a:normAutofit/>
          </a:bodyPr>
          <a:lstStyle/>
          <a:p>
            <a:r>
              <a:rPr lang="fr-CH" sz="2800" b="1" dirty="0"/>
              <a:t>Des comptes 2025 légèrement bénéficiaires avant écritures extraordinaires (EcExtra)</a:t>
            </a:r>
          </a:p>
        </p:txBody>
      </p:sp>
      <p:sp>
        <p:nvSpPr>
          <p:cNvPr id="8" name="Espace réservé du contenu 2"/>
          <p:cNvSpPr>
            <a:spLocks noGrp="1"/>
          </p:cNvSpPr>
          <p:nvPr>
            <p:ph sz="half" idx="1"/>
          </p:nvPr>
        </p:nvSpPr>
        <p:spPr>
          <a:xfrm>
            <a:off x="1200509" y="1286158"/>
            <a:ext cx="10626306" cy="4812718"/>
          </a:xfrm>
        </p:spPr>
        <p:txBody>
          <a:bodyPr>
            <a:noAutofit/>
          </a:bodyPr>
          <a:lstStyle/>
          <a:p>
            <a:pPr algn="just"/>
            <a:r>
              <a:rPr lang="fr-CH" sz="2400" i="0" dirty="0"/>
              <a:t>Lors de la séance consacrée au budget 2025, le Conseil général a validé </a:t>
            </a:r>
            <a:r>
              <a:rPr lang="fr-CH" sz="2400" dirty="0"/>
              <a:t>un </a:t>
            </a:r>
            <a:r>
              <a:rPr lang="fr-CH" sz="2400" i="0" dirty="0"/>
              <a:t>arrêté de préfinancement de CHF 4'500'000.- pour la construction de la salle de gymnastique et polyvalente de Bevaix.</a:t>
            </a:r>
          </a:p>
          <a:p>
            <a:pPr algn="just"/>
            <a:r>
              <a:rPr lang="fr-CH" sz="2400" i="0" dirty="0"/>
              <a:t>Une seconde EcExtra concernant l’utilisation de la réserve de politique conjoncturelle a été comptabilisée au bouclement des comptes 2025 pour un montant de CHF 828'710.-. </a:t>
            </a:r>
          </a:p>
          <a:p>
            <a:pPr algn="just"/>
            <a:r>
              <a:rPr lang="fr-CH" sz="2400" i="0" dirty="0"/>
              <a:t>Le budget 2025 (avant EcExtra) prévoyait un déficit de CHF 1'599’715.-. </a:t>
            </a:r>
          </a:p>
          <a:p>
            <a:pPr algn="just"/>
            <a:r>
              <a:rPr lang="fr-CH" sz="2400" b="1" i="0" dirty="0"/>
              <a:t>Les comptes 2025 (avant EcExtra) bouclent avec un excédent de revenus de CHF 88’853.-.</a:t>
            </a:r>
          </a:p>
          <a:p>
            <a:pPr algn="just"/>
            <a:r>
              <a:rPr lang="fr-CH" sz="2400" i="0" dirty="0"/>
              <a:t>Il en résulte une amélioration d’environ CHF 1,7 million entre le budget et les comptes (avant EcExtra).</a:t>
            </a:r>
          </a:p>
          <a:p>
            <a:endParaRPr lang="fr-CH" sz="2400" i="0" dirty="0"/>
          </a:p>
        </p:txBody>
      </p:sp>
    </p:spTree>
    <p:extLst>
      <p:ext uri="{BB962C8B-B14F-4D97-AF65-F5344CB8AC3E}">
        <p14:creationId xmlns:p14="http://schemas.microsoft.com/office/powerpoint/2010/main" val="11265764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H" dirty="0"/>
              <a:t>29 juin 2026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EF723-A0B9-483B-BBE1-7B3408EA7A33}" type="slidenum">
              <a:rPr lang="fr-CH" smtClean="0"/>
              <a:t>5</a:t>
            </a:fld>
            <a:endParaRPr lang="fr-CH"/>
          </a:p>
        </p:txBody>
      </p:sp>
      <p:sp>
        <p:nvSpPr>
          <p:cNvPr id="7" name="Titre 1"/>
          <p:cNvSpPr>
            <a:spLocks noGrp="1"/>
          </p:cNvSpPr>
          <p:nvPr>
            <p:ph type="title"/>
          </p:nvPr>
        </p:nvSpPr>
        <p:spPr>
          <a:xfrm>
            <a:off x="1390650" y="362309"/>
            <a:ext cx="9875809" cy="534838"/>
          </a:xfrm>
        </p:spPr>
        <p:txBody>
          <a:bodyPr>
            <a:noAutofit/>
          </a:bodyPr>
          <a:lstStyle/>
          <a:p>
            <a:r>
              <a:rPr lang="fr-CH" sz="2800" b="1" kern="100" dirty="0">
                <a:ea typeface="Calibri" panose="020F0502020204030204" pitchFamily="34" charset="0"/>
                <a:cs typeface="Times New Roman" panose="02020603050405020304" pitchFamily="18" charset="0"/>
              </a:rPr>
              <a:t>V</a:t>
            </a:r>
            <a:r>
              <a:rPr lang="fr-CH" sz="28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ision épurée de la situation des comptes 2025</a:t>
            </a:r>
            <a:br>
              <a:rPr lang="fr-CH" sz="2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fr-CH" sz="2800" b="1" dirty="0"/>
          </a:p>
        </p:txBody>
      </p:sp>
      <p:pic>
        <p:nvPicPr>
          <p:cNvPr id="16" name="Image 15">
            <a:extLst>
              <a:ext uri="{FF2B5EF4-FFF2-40B4-BE49-F238E27FC236}">
                <a16:creationId xmlns:a16="http://schemas.microsoft.com/office/drawing/2014/main" id="{6AC46C02-C79D-05A2-B387-68C6922A41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2882" y="957802"/>
            <a:ext cx="8746236" cy="1787652"/>
          </a:xfrm>
          <a:prstGeom prst="rect">
            <a:avLst/>
          </a:prstGeom>
        </p:spPr>
      </p:pic>
      <p:grpSp>
        <p:nvGrpSpPr>
          <p:cNvPr id="9" name="Groupe 8">
            <a:extLst>
              <a:ext uri="{FF2B5EF4-FFF2-40B4-BE49-F238E27FC236}">
                <a16:creationId xmlns:a16="http://schemas.microsoft.com/office/drawing/2014/main" id="{B4E6F775-07C2-AE24-2055-5E4CA5A0C01B}"/>
              </a:ext>
            </a:extLst>
          </p:cNvPr>
          <p:cNvGrpSpPr/>
          <p:nvPr/>
        </p:nvGrpSpPr>
        <p:grpSpPr>
          <a:xfrm>
            <a:off x="1774551" y="2806109"/>
            <a:ext cx="8642898" cy="3711542"/>
            <a:chOff x="1774551" y="2806109"/>
            <a:chExt cx="8642898" cy="3711542"/>
          </a:xfrm>
        </p:grpSpPr>
        <p:grpSp>
          <p:nvGrpSpPr>
            <p:cNvPr id="58" name="Groupe 57">
              <a:extLst>
                <a:ext uri="{FF2B5EF4-FFF2-40B4-BE49-F238E27FC236}">
                  <a16:creationId xmlns:a16="http://schemas.microsoft.com/office/drawing/2014/main" id="{4957881E-5EEC-4700-3671-FC15DD1E73F5}"/>
                </a:ext>
              </a:extLst>
            </p:cNvPr>
            <p:cNvGrpSpPr/>
            <p:nvPr/>
          </p:nvGrpSpPr>
          <p:grpSpPr>
            <a:xfrm>
              <a:off x="1774551" y="2806109"/>
              <a:ext cx="8642898" cy="3711542"/>
              <a:chOff x="1661993" y="2838591"/>
              <a:chExt cx="9139357" cy="3751416"/>
            </a:xfrm>
          </p:grpSpPr>
          <p:pic>
            <p:nvPicPr>
              <p:cNvPr id="55" name="Image 54">
                <a:extLst>
                  <a:ext uri="{FF2B5EF4-FFF2-40B4-BE49-F238E27FC236}">
                    <a16:creationId xmlns:a16="http://schemas.microsoft.com/office/drawing/2014/main" id="{8CA3C810-2C8D-A1F2-EEA4-21585AF986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661993" y="2838591"/>
                <a:ext cx="9139357" cy="3751416"/>
              </a:xfrm>
              <a:prstGeom prst="rect">
                <a:avLst/>
              </a:prstGeom>
            </p:spPr>
          </p:pic>
          <p:cxnSp>
            <p:nvCxnSpPr>
              <p:cNvPr id="13" name="Connecteur droit 12">
                <a:extLst>
                  <a:ext uri="{FF2B5EF4-FFF2-40B4-BE49-F238E27FC236}">
                    <a16:creationId xmlns:a16="http://schemas.microsoft.com/office/drawing/2014/main" id="{488A6EB0-8F98-0FA4-ED7B-14570AF6558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712837" y="3504862"/>
                <a:ext cx="6853857" cy="0"/>
              </a:xfrm>
              <a:prstGeom prst="line">
                <a:avLst/>
              </a:prstGeom>
              <a:ln w="190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C7097DCC-55F6-32D5-361A-E0D10D9BD200}"/>
                  </a:ext>
                </a:extLst>
              </p:cNvPr>
              <p:cNvSpPr/>
              <p:nvPr/>
            </p:nvSpPr>
            <p:spPr>
              <a:xfrm>
                <a:off x="1681179" y="3863908"/>
                <a:ext cx="903195" cy="201884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C95AF881-2108-7F2C-1944-CD2E61EA540E}"/>
                  </a:ext>
                </a:extLst>
              </p:cNvPr>
              <p:cNvSpPr/>
              <p:nvPr/>
            </p:nvSpPr>
            <p:spPr>
              <a:xfrm>
                <a:off x="1736278" y="4254123"/>
                <a:ext cx="923176" cy="201884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75EEAC75-88D0-2678-6D86-B5F458DE07D4}"/>
                  </a:ext>
                </a:extLst>
              </p:cNvPr>
              <p:cNvSpPr/>
              <p:nvPr/>
            </p:nvSpPr>
            <p:spPr>
              <a:xfrm>
                <a:off x="1692027" y="4714299"/>
                <a:ext cx="903195" cy="27176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21D684EA-5F46-C4DC-1F25-BD0A8C7901C4}"/>
                  </a:ext>
                </a:extLst>
              </p:cNvPr>
              <p:cNvSpPr/>
              <p:nvPr/>
            </p:nvSpPr>
            <p:spPr>
              <a:xfrm>
                <a:off x="1692027" y="5129313"/>
                <a:ext cx="892347" cy="27176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4D41F6F4-971D-E95B-7400-4C57F2BE6CCD}"/>
                  </a:ext>
                </a:extLst>
              </p:cNvPr>
              <p:cNvSpPr/>
              <p:nvPr/>
            </p:nvSpPr>
            <p:spPr>
              <a:xfrm>
                <a:off x="1736278" y="5577792"/>
                <a:ext cx="903195" cy="27176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BE63999A-EF84-486F-157A-2CD8717C7AE4}"/>
                  </a:ext>
                </a:extLst>
              </p:cNvPr>
              <p:cNvSpPr/>
              <p:nvPr/>
            </p:nvSpPr>
            <p:spPr>
              <a:xfrm>
                <a:off x="1692027" y="6034417"/>
                <a:ext cx="903195" cy="239541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grpSp>
          <p:nvGrpSpPr>
            <p:cNvPr id="8" name="Groupe 7">
              <a:extLst>
                <a:ext uri="{FF2B5EF4-FFF2-40B4-BE49-F238E27FC236}">
                  <a16:creationId xmlns:a16="http://schemas.microsoft.com/office/drawing/2014/main" id="{E74D23F3-D63D-92B3-9C08-0F06B1D78345}"/>
                </a:ext>
              </a:extLst>
            </p:cNvPr>
            <p:cNvGrpSpPr/>
            <p:nvPr/>
          </p:nvGrpSpPr>
          <p:grpSpPr>
            <a:xfrm>
              <a:off x="9523810" y="4768453"/>
              <a:ext cx="94060" cy="101203"/>
              <a:chOff x="9523810" y="4768453"/>
              <a:chExt cx="89300" cy="89297"/>
            </a:xfrm>
          </p:grpSpPr>
          <p:sp>
            <p:nvSpPr>
              <p:cNvPr id="3" name="Triangle rectangle 2">
                <a:extLst>
                  <a:ext uri="{FF2B5EF4-FFF2-40B4-BE49-F238E27FC236}">
                    <a16:creationId xmlns:a16="http://schemas.microsoft.com/office/drawing/2014/main" id="{C4E3AA58-C2CB-122B-7575-2EEA77E54D3C}"/>
                  </a:ext>
                </a:extLst>
              </p:cNvPr>
              <p:cNvSpPr/>
              <p:nvPr/>
            </p:nvSpPr>
            <p:spPr>
              <a:xfrm rot="5400000">
                <a:off x="9523810" y="4768453"/>
                <a:ext cx="89297" cy="89297"/>
              </a:xfrm>
              <a:prstGeom prst="rtTriangle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4" name="Triangle rectangle 3">
                <a:extLst>
                  <a:ext uri="{FF2B5EF4-FFF2-40B4-BE49-F238E27FC236}">
                    <a16:creationId xmlns:a16="http://schemas.microsoft.com/office/drawing/2014/main" id="{10D23DF9-F32A-2301-026E-383AFB5E6CE5}"/>
                  </a:ext>
                </a:extLst>
              </p:cNvPr>
              <p:cNvSpPr/>
              <p:nvPr/>
            </p:nvSpPr>
            <p:spPr>
              <a:xfrm rot="16200000">
                <a:off x="9523811" y="4768452"/>
                <a:ext cx="89297" cy="89300"/>
              </a:xfrm>
              <a:prstGeom prst="rtTriangl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289569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36499F-9F04-1B06-72B9-7260017877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781" y="685800"/>
            <a:ext cx="5020574" cy="2157884"/>
          </a:xfrm>
        </p:spPr>
        <p:txBody>
          <a:bodyPr/>
          <a:lstStyle/>
          <a:p>
            <a:r>
              <a:rPr lang="fr-CH" sz="4400" dirty="0">
                <a:solidFill>
                  <a:schemeClr val="bg1">
                    <a:lumMod val="95000"/>
                  </a:schemeClr>
                </a:solidFill>
              </a:rPr>
              <a:t>2.  Vue d’ensemble</a:t>
            </a:r>
            <a:br>
              <a:rPr lang="fr-CH" sz="4400" dirty="0"/>
            </a:br>
            <a:endParaRPr lang="fr-CH" sz="4400" dirty="0"/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4E6BE7E-E2D1-DBC2-5C66-97E73A4D4B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H" dirty="0"/>
              <a:t>29 juin 2026</a:t>
            </a:r>
            <a:endParaRPr lang="fr-CH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CA0586E-D83D-D707-B7F3-2919B7E38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EF723-A0B9-483B-BBE1-7B3408EA7A33}" type="slidenum">
              <a:rPr lang="fr-CH" smtClean="0"/>
              <a:t>6</a:t>
            </a:fld>
            <a:endParaRPr lang="fr-CH"/>
          </a:p>
        </p:txBody>
      </p:sp>
      <p:pic>
        <p:nvPicPr>
          <p:cNvPr id="8" name="Image 7" descr="Une image contenant paysage, plein air, ciel, eau&#10;&#10;Le contenu généré par l’IA peut être incorrect.">
            <a:extLst>
              <a:ext uri="{FF2B5EF4-FFF2-40B4-BE49-F238E27FC236}">
                <a16:creationId xmlns:a16="http://schemas.microsoft.com/office/drawing/2014/main" id="{68C250C1-BAAD-AC52-51C0-A28C0ADF8C5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83"/>
          <a:stretch/>
        </p:blipFill>
        <p:spPr>
          <a:xfrm>
            <a:off x="5520906" y="0"/>
            <a:ext cx="6670970" cy="6858000"/>
          </a:xfrm>
          <a:prstGeom prst="rect">
            <a:avLst/>
          </a:prstGeom>
        </p:spPr>
      </p:pic>
      <p:sp>
        <p:nvSpPr>
          <p:cNvPr id="9" name="Titre 1">
            <a:extLst>
              <a:ext uri="{FF2B5EF4-FFF2-40B4-BE49-F238E27FC236}">
                <a16:creationId xmlns:a16="http://schemas.microsoft.com/office/drawing/2014/main" id="{B41DC4CD-8CAD-0400-6F34-BF31A66B56F5}"/>
              </a:ext>
            </a:extLst>
          </p:cNvPr>
          <p:cNvSpPr txBox="1">
            <a:spLocks/>
          </p:cNvSpPr>
          <p:nvPr/>
        </p:nvSpPr>
        <p:spPr>
          <a:xfrm>
            <a:off x="723900" y="5374444"/>
            <a:ext cx="5020574" cy="122476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84000"/>
              </a:lnSpc>
              <a:spcBef>
                <a:spcPct val="0"/>
              </a:spcBef>
              <a:buNone/>
              <a:defRPr sz="48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400" dirty="0">
                <a:solidFill>
                  <a:schemeClr val="bg1">
                    <a:lumMod val="95000"/>
                  </a:schemeClr>
                </a:solidFill>
              </a:rPr>
              <a:t>Conseil communal</a:t>
            </a:r>
          </a:p>
          <a:p>
            <a:endParaRPr lang="fr-CH" sz="2800" dirty="0"/>
          </a:p>
        </p:txBody>
      </p:sp>
    </p:spTree>
    <p:extLst>
      <p:ext uri="{BB962C8B-B14F-4D97-AF65-F5344CB8AC3E}">
        <p14:creationId xmlns:p14="http://schemas.microsoft.com/office/powerpoint/2010/main" val="30885651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H" dirty="0"/>
              <a:t>29 juin 2026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EF723-A0B9-483B-BBE1-7B3408EA7A33}" type="slidenum">
              <a:rPr lang="fr-CH" smtClean="0"/>
              <a:t>7</a:t>
            </a:fld>
            <a:endParaRPr lang="fr-CH"/>
          </a:p>
        </p:txBody>
      </p:sp>
      <p:sp>
        <p:nvSpPr>
          <p:cNvPr id="7" name="Titre 1"/>
          <p:cNvSpPr>
            <a:spLocks noGrp="1"/>
          </p:cNvSpPr>
          <p:nvPr>
            <p:ph type="title"/>
          </p:nvPr>
        </p:nvSpPr>
        <p:spPr>
          <a:xfrm>
            <a:off x="994913" y="235968"/>
            <a:ext cx="9601200" cy="1485900"/>
          </a:xfrm>
        </p:spPr>
        <p:txBody>
          <a:bodyPr>
            <a:normAutofit/>
          </a:bodyPr>
          <a:lstStyle/>
          <a:p>
            <a:r>
              <a:rPr lang="fr-CH" sz="2800" b="1" dirty="0"/>
              <a:t>Évolution du compte de résultat depuis 2018</a:t>
            </a:r>
          </a:p>
        </p:txBody>
      </p:sp>
      <p:pic>
        <p:nvPicPr>
          <p:cNvPr id="14" name="Image 13">
            <a:extLst>
              <a:ext uri="{FF2B5EF4-FFF2-40B4-BE49-F238E27FC236}">
                <a16:creationId xmlns:a16="http://schemas.microsoft.com/office/drawing/2014/main" id="{21485AE5-91C6-A657-64A8-A5234B7C2A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0227" y="606594"/>
            <a:ext cx="9450655" cy="6198066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564FE486-C295-3E0D-A141-10A28E2B7D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0698" y="1169644"/>
            <a:ext cx="221104" cy="173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Espace réservé du contenu 2">
            <a:extLst>
              <a:ext uri="{FF2B5EF4-FFF2-40B4-BE49-F238E27FC236}">
                <a16:creationId xmlns:a16="http://schemas.microsoft.com/office/drawing/2014/main" id="{CE83B3CF-B494-0230-7400-F5573AD7DC0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631393" y="1089176"/>
            <a:ext cx="3831279" cy="40461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fr-CH" sz="1400" i="0" dirty="0">
                <a:solidFill>
                  <a:schemeClr val="accent6">
                    <a:lumMod val="75000"/>
                  </a:schemeClr>
                </a:solidFill>
              </a:rPr>
              <a:t>Préfin. de CHF - 4’500’000.-</a:t>
            </a:r>
          </a:p>
        </p:txBody>
      </p:sp>
      <p:sp>
        <p:nvSpPr>
          <p:cNvPr id="19" name="Espace réservé du contenu 2">
            <a:extLst>
              <a:ext uri="{FF2B5EF4-FFF2-40B4-BE49-F238E27FC236}">
                <a16:creationId xmlns:a16="http://schemas.microsoft.com/office/drawing/2014/main" id="{EDADC890-962F-6F80-3C3E-4506C110A5D6}"/>
              </a:ext>
            </a:extLst>
          </p:cNvPr>
          <p:cNvSpPr txBox="1">
            <a:spLocks/>
          </p:cNvSpPr>
          <p:nvPr/>
        </p:nvSpPr>
        <p:spPr>
          <a:xfrm>
            <a:off x="9276522" y="679117"/>
            <a:ext cx="5108851" cy="6340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Franklin Gothic Book" panose="020B0503020102020204" pitchFamily="34" charset="0"/>
              <a:buNone/>
            </a:pPr>
            <a:r>
              <a:rPr lang="fr-CH" sz="1800" b="1" dirty="0"/>
              <a:t>Comptes 2025</a:t>
            </a:r>
          </a:p>
        </p:txBody>
      </p:sp>
      <p:sp>
        <p:nvSpPr>
          <p:cNvPr id="20" name="Espace réservé du contenu 2">
            <a:extLst>
              <a:ext uri="{FF2B5EF4-FFF2-40B4-BE49-F238E27FC236}">
                <a16:creationId xmlns:a16="http://schemas.microsoft.com/office/drawing/2014/main" id="{D13B9BAF-6CAD-4CA7-A2F7-F7064A1A1DBC}"/>
              </a:ext>
            </a:extLst>
          </p:cNvPr>
          <p:cNvSpPr txBox="1">
            <a:spLocks/>
          </p:cNvSpPr>
          <p:nvPr/>
        </p:nvSpPr>
        <p:spPr>
          <a:xfrm>
            <a:off x="9631393" y="1433201"/>
            <a:ext cx="3619787" cy="7592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Franklin Gothic Book" panose="020B0503020102020204" pitchFamily="34" charset="0"/>
              <a:buNone/>
            </a:pPr>
            <a:r>
              <a:rPr lang="fr-CH" sz="1400" dirty="0">
                <a:solidFill>
                  <a:schemeClr val="accent4">
                    <a:lumMod val="75000"/>
                  </a:schemeClr>
                </a:solidFill>
              </a:rPr>
              <a:t>Prélèv. à la réserve de politique conjoncturelle de CHF 828’710.-</a:t>
            </a:r>
          </a:p>
        </p:txBody>
      </p:sp>
      <p:pic>
        <p:nvPicPr>
          <p:cNvPr id="22" name="Image 21">
            <a:extLst>
              <a:ext uri="{FF2B5EF4-FFF2-40B4-BE49-F238E27FC236}">
                <a16:creationId xmlns:a16="http://schemas.microsoft.com/office/drawing/2014/main" id="{95721D94-0513-C3F6-602B-9A079BEE66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90698" y="1547922"/>
            <a:ext cx="222868" cy="173946"/>
          </a:xfrm>
          <a:prstGeom prst="rect">
            <a:avLst/>
          </a:prstGeom>
        </p:spPr>
      </p:pic>
      <p:grpSp>
        <p:nvGrpSpPr>
          <p:cNvPr id="27" name="Groupe 26">
            <a:extLst>
              <a:ext uri="{FF2B5EF4-FFF2-40B4-BE49-F238E27FC236}">
                <a16:creationId xmlns:a16="http://schemas.microsoft.com/office/drawing/2014/main" id="{22708B31-CD3A-C7A8-10B5-F0682905C43D}"/>
              </a:ext>
            </a:extLst>
          </p:cNvPr>
          <p:cNvGrpSpPr/>
          <p:nvPr/>
        </p:nvGrpSpPr>
        <p:grpSpPr>
          <a:xfrm>
            <a:off x="5237245" y="788871"/>
            <a:ext cx="126538" cy="133364"/>
            <a:chOff x="5237245" y="788871"/>
            <a:chExt cx="126538" cy="133364"/>
          </a:xfrm>
        </p:grpSpPr>
        <p:grpSp>
          <p:nvGrpSpPr>
            <p:cNvPr id="8" name="Groupe 7">
              <a:extLst>
                <a:ext uri="{FF2B5EF4-FFF2-40B4-BE49-F238E27FC236}">
                  <a16:creationId xmlns:a16="http://schemas.microsoft.com/office/drawing/2014/main" id="{B31218C4-C600-68F5-27D2-E1BFAEE3BD05}"/>
                </a:ext>
              </a:extLst>
            </p:cNvPr>
            <p:cNvGrpSpPr/>
            <p:nvPr/>
          </p:nvGrpSpPr>
          <p:grpSpPr>
            <a:xfrm>
              <a:off x="5237245" y="788871"/>
              <a:ext cx="126538" cy="130743"/>
              <a:chOff x="5237245" y="786038"/>
              <a:chExt cx="126538" cy="130743"/>
            </a:xfrm>
          </p:grpSpPr>
          <p:pic>
            <p:nvPicPr>
              <p:cNvPr id="2" name="Image 1">
                <a:extLst>
                  <a:ext uri="{FF2B5EF4-FFF2-40B4-BE49-F238E27FC236}">
                    <a16:creationId xmlns:a16="http://schemas.microsoft.com/office/drawing/2014/main" id="{84CC8C78-2DBA-D2F1-4F59-F5666ABBE54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237245" y="795564"/>
                <a:ext cx="126538" cy="12121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" name="Triangle rectangle 3">
                <a:extLst>
                  <a:ext uri="{FF2B5EF4-FFF2-40B4-BE49-F238E27FC236}">
                    <a16:creationId xmlns:a16="http://schemas.microsoft.com/office/drawing/2014/main" id="{B7F8CBAC-28BA-FD01-E94B-A881257C8C87}"/>
                  </a:ext>
                </a:extLst>
              </p:cNvPr>
              <p:cNvSpPr/>
              <p:nvPr/>
            </p:nvSpPr>
            <p:spPr>
              <a:xfrm rot="5400000">
                <a:off x="5238601" y="784682"/>
                <a:ext cx="123826" cy="126538"/>
              </a:xfrm>
              <a:prstGeom prst="rt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sp>
          <p:nvSpPr>
            <p:cNvPr id="26" name="Triangle rectangle 25">
              <a:extLst>
                <a:ext uri="{FF2B5EF4-FFF2-40B4-BE49-F238E27FC236}">
                  <a16:creationId xmlns:a16="http://schemas.microsoft.com/office/drawing/2014/main" id="{080218BB-6536-C4E1-658E-A467582351C8}"/>
                </a:ext>
              </a:extLst>
            </p:cNvPr>
            <p:cNvSpPr/>
            <p:nvPr/>
          </p:nvSpPr>
          <p:spPr>
            <a:xfrm rot="5400000">
              <a:off x="5238595" y="797047"/>
              <a:ext cx="123838" cy="126538"/>
            </a:xfrm>
            <a:prstGeom prst="rtTriangle">
              <a:avLst/>
            </a:prstGeom>
            <a:pattFill prst="ltUpDiag">
              <a:fgClr>
                <a:srgbClr val="71C81A"/>
              </a:fgClr>
              <a:bgClr>
                <a:schemeClr val="accent4">
                  <a:lumMod val="40000"/>
                  <a:lumOff val="6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</p:spTree>
    <p:extLst>
      <p:ext uri="{BB962C8B-B14F-4D97-AF65-F5344CB8AC3E}">
        <p14:creationId xmlns:p14="http://schemas.microsoft.com/office/powerpoint/2010/main" val="35326907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51F645F-C298-9362-29F4-B7FFF50E6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H" dirty="0"/>
              <a:t>29 juin 2026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6555544-26F1-75C7-DA01-7EC20AF506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EF723-A0B9-483B-BBE1-7B3408EA7A33}" type="slidenum">
              <a:rPr lang="fr-CH" smtClean="0"/>
              <a:t>8</a:t>
            </a:fld>
            <a:endParaRPr lang="fr-CH"/>
          </a:p>
        </p:txBody>
      </p:sp>
      <p:sp>
        <p:nvSpPr>
          <p:cNvPr id="11" name="Espace réservé du contenu 2">
            <a:extLst>
              <a:ext uri="{FF2B5EF4-FFF2-40B4-BE49-F238E27FC236}">
                <a16:creationId xmlns:a16="http://schemas.microsoft.com/office/drawing/2014/main" id="{164A598C-6018-7154-FC09-A0482975AF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54401" y="1034507"/>
            <a:ext cx="5027863" cy="2666226"/>
          </a:xfrm>
          <a:custGeom>
            <a:avLst/>
            <a:gdLst>
              <a:gd name="connsiteX0" fmla="*/ 0 w 5027863"/>
              <a:gd name="connsiteY0" fmla="*/ 0 h 2666226"/>
              <a:gd name="connsiteX1" fmla="*/ 477647 w 5027863"/>
              <a:gd name="connsiteY1" fmla="*/ 0 h 2666226"/>
              <a:gd name="connsiteX2" fmla="*/ 955294 w 5027863"/>
              <a:gd name="connsiteY2" fmla="*/ 0 h 2666226"/>
              <a:gd name="connsiteX3" fmla="*/ 1533498 w 5027863"/>
              <a:gd name="connsiteY3" fmla="*/ 0 h 2666226"/>
              <a:gd name="connsiteX4" fmla="*/ 2161981 w 5027863"/>
              <a:gd name="connsiteY4" fmla="*/ 0 h 2666226"/>
              <a:gd name="connsiteX5" fmla="*/ 2790464 w 5027863"/>
              <a:gd name="connsiteY5" fmla="*/ 0 h 2666226"/>
              <a:gd name="connsiteX6" fmla="*/ 3418947 w 5027863"/>
              <a:gd name="connsiteY6" fmla="*/ 0 h 2666226"/>
              <a:gd name="connsiteX7" fmla="*/ 4097708 w 5027863"/>
              <a:gd name="connsiteY7" fmla="*/ 0 h 2666226"/>
              <a:gd name="connsiteX8" fmla="*/ 5027863 w 5027863"/>
              <a:gd name="connsiteY8" fmla="*/ 0 h 2666226"/>
              <a:gd name="connsiteX9" fmla="*/ 5027863 w 5027863"/>
              <a:gd name="connsiteY9" fmla="*/ 613232 h 2666226"/>
              <a:gd name="connsiteX10" fmla="*/ 5027863 w 5027863"/>
              <a:gd name="connsiteY10" fmla="*/ 1306451 h 2666226"/>
              <a:gd name="connsiteX11" fmla="*/ 5027863 w 5027863"/>
              <a:gd name="connsiteY11" fmla="*/ 1919683 h 2666226"/>
              <a:gd name="connsiteX12" fmla="*/ 5027863 w 5027863"/>
              <a:gd name="connsiteY12" fmla="*/ 2666226 h 2666226"/>
              <a:gd name="connsiteX13" fmla="*/ 4349101 w 5027863"/>
              <a:gd name="connsiteY13" fmla="*/ 2666226 h 2666226"/>
              <a:gd name="connsiteX14" fmla="*/ 3770897 w 5027863"/>
              <a:gd name="connsiteY14" fmla="*/ 2666226 h 2666226"/>
              <a:gd name="connsiteX15" fmla="*/ 3142414 w 5027863"/>
              <a:gd name="connsiteY15" fmla="*/ 2666226 h 2666226"/>
              <a:gd name="connsiteX16" fmla="*/ 2664767 w 5027863"/>
              <a:gd name="connsiteY16" fmla="*/ 2666226 h 2666226"/>
              <a:gd name="connsiteX17" fmla="*/ 2036285 w 5027863"/>
              <a:gd name="connsiteY17" fmla="*/ 2666226 h 2666226"/>
              <a:gd name="connsiteX18" fmla="*/ 1407802 w 5027863"/>
              <a:gd name="connsiteY18" fmla="*/ 2666226 h 2666226"/>
              <a:gd name="connsiteX19" fmla="*/ 779319 w 5027863"/>
              <a:gd name="connsiteY19" fmla="*/ 2666226 h 2666226"/>
              <a:gd name="connsiteX20" fmla="*/ 0 w 5027863"/>
              <a:gd name="connsiteY20" fmla="*/ 2666226 h 2666226"/>
              <a:gd name="connsiteX21" fmla="*/ 0 w 5027863"/>
              <a:gd name="connsiteY21" fmla="*/ 1999670 h 2666226"/>
              <a:gd name="connsiteX22" fmla="*/ 0 w 5027863"/>
              <a:gd name="connsiteY22" fmla="*/ 1306451 h 2666226"/>
              <a:gd name="connsiteX23" fmla="*/ 0 w 5027863"/>
              <a:gd name="connsiteY23" fmla="*/ 613232 h 2666226"/>
              <a:gd name="connsiteX24" fmla="*/ 0 w 5027863"/>
              <a:gd name="connsiteY24" fmla="*/ 0 h 26662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5027863" h="2666226" fill="none" extrusionOk="0">
                <a:moveTo>
                  <a:pt x="0" y="0"/>
                </a:moveTo>
                <a:cubicBezTo>
                  <a:pt x="220452" y="3427"/>
                  <a:pt x="263124" y="4245"/>
                  <a:pt x="477647" y="0"/>
                </a:cubicBezTo>
                <a:cubicBezTo>
                  <a:pt x="692170" y="-4245"/>
                  <a:pt x="760313" y="16314"/>
                  <a:pt x="955294" y="0"/>
                </a:cubicBezTo>
                <a:cubicBezTo>
                  <a:pt x="1150275" y="-16314"/>
                  <a:pt x="1351647" y="19345"/>
                  <a:pt x="1533498" y="0"/>
                </a:cubicBezTo>
                <a:cubicBezTo>
                  <a:pt x="1715349" y="-19345"/>
                  <a:pt x="2022031" y="-16368"/>
                  <a:pt x="2161981" y="0"/>
                </a:cubicBezTo>
                <a:cubicBezTo>
                  <a:pt x="2301931" y="16368"/>
                  <a:pt x="2565329" y="5226"/>
                  <a:pt x="2790464" y="0"/>
                </a:cubicBezTo>
                <a:cubicBezTo>
                  <a:pt x="3015599" y="-5226"/>
                  <a:pt x="3191366" y="-6028"/>
                  <a:pt x="3418947" y="0"/>
                </a:cubicBezTo>
                <a:cubicBezTo>
                  <a:pt x="3646528" y="6028"/>
                  <a:pt x="3862813" y="13945"/>
                  <a:pt x="4097708" y="0"/>
                </a:cubicBezTo>
                <a:cubicBezTo>
                  <a:pt x="4332603" y="-13945"/>
                  <a:pt x="4768212" y="41464"/>
                  <a:pt x="5027863" y="0"/>
                </a:cubicBezTo>
                <a:cubicBezTo>
                  <a:pt x="5016490" y="158875"/>
                  <a:pt x="5018578" y="334126"/>
                  <a:pt x="5027863" y="613232"/>
                </a:cubicBezTo>
                <a:cubicBezTo>
                  <a:pt x="5037148" y="892338"/>
                  <a:pt x="4995437" y="1062425"/>
                  <a:pt x="5027863" y="1306451"/>
                </a:cubicBezTo>
                <a:cubicBezTo>
                  <a:pt x="5060289" y="1550477"/>
                  <a:pt x="5039304" y="1743291"/>
                  <a:pt x="5027863" y="1919683"/>
                </a:cubicBezTo>
                <a:cubicBezTo>
                  <a:pt x="5016422" y="2096075"/>
                  <a:pt x="5004885" y="2294605"/>
                  <a:pt x="5027863" y="2666226"/>
                </a:cubicBezTo>
                <a:cubicBezTo>
                  <a:pt x="4835115" y="2664543"/>
                  <a:pt x="4603467" y="2698581"/>
                  <a:pt x="4349101" y="2666226"/>
                </a:cubicBezTo>
                <a:cubicBezTo>
                  <a:pt x="4094735" y="2633871"/>
                  <a:pt x="4047714" y="2655690"/>
                  <a:pt x="3770897" y="2666226"/>
                </a:cubicBezTo>
                <a:cubicBezTo>
                  <a:pt x="3494080" y="2676762"/>
                  <a:pt x="3292546" y="2647755"/>
                  <a:pt x="3142414" y="2666226"/>
                </a:cubicBezTo>
                <a:cubicBezTo>
                  <a:pt x="2992282" y="2684697"/>
                  <a:pt x="2780972" y="2645653"/>
                  <a:pt x="2664767" y="2666226"/>
                </a:cubicBezTo>
                <a:cubicBezTo>
                  <a:pt x="2548562" y="2686799"/>
                  <a:pt x="2268574" y="2687970"/>
                  <a:pt x="2036285" y="2666226"/>
                </a:cubicBezTo>
                <a:cubicBezTo>
                  <a:pt x="1803996" y="2644482"/>
                  <a:pt x="1675305" y="2661792"/>
                  <a:pt x="1407802" y="2666226"/>
                </a:cubicBezTo>
                <a:cubicBezTo>
                  <a:pt x="1140299" y="2670660"/>
                  <a:pt x="1030470" y="2692132"/>
                  <a:pt x="779319" y="2666226"/>
                </a:cubicBezTo>
                <a:cubicBezTo>
                  <a:pt x="528168" y="2640320"/>
                  <a:pt x="362365" y="2655286"/>
                  <a:pt x="0" y="2666226"/>
                </a:cubicBezTo>
                <a:cubicBezTo>
                  <a:pt x="18441" y="2452481"/>
                  <a:pt x="-22409" y="2241962"/>
                  <a:pt x="0" y="1999670"/>
                </a:cubicBezTo>
                <a:cubicBezTo>
                  <a:pt x="22409" y="1757378"/>
                  <a:pt x="21537" y="1602533"/>
                  <a:pt x="0" y="1306451"/>
                </a:cubicBezTo>
                <a:cubicBezTo>
                  <a:pt x="-21537" y="1010369"/>
                  <a:pt x="-27832" y="756902"/>
                  <a:pt x="0" y="613232"/>
                </a:cubicBezTo>
                <a:cubicBezTo>
                  <a:pt x="27832" y="469562"/>
                  <a:pt x="-2891" y="256697"/>
                  <a:pt x="0" y="0"/>
                </a:cubicBezTo>
                <a:close/>
              </a:path>
              <a:path w="5027863" h="2666226" stroke="0" extrusionOk="0">
                <a:moveTo>
                  <a:pt x="0" y="0"/>
                </a:moveTo>
                <a:cubicBezTo>
                  <a:pt x="273264" y="-15954"/>
                  <a:pt x="369635" y="5140"/>
                  <a:pt x="729040" y="0"/>
                </a:cubicBezTo>
                <a:cubicBezTo>
                  <a:pt x="1088445" y="-5140"/>
                  <a:pt x="1182868" y="-27246"/>
                  <a:pt x="1458080" y="0"/>
                </a:cubicBezTo>
                <a:cubicBezTo>
                  <a:pt x="1733292" y="27246"/>
                  <a:pt x="1828228" y="-248"/>
                  <a:pt x="1935727" y="0"/>
                </a:cubicBezTo>
                <a:cubicBezTo>
                  <a:pt x="2043226" y="248"/>
                  <a:pt x="2231816" y="-13230"/>
                  <a:pt x="2413374" y="0"/>
                </a:cubicBezTo>
                <a:cubicBezTo>
                  <a:pt x="2594932" y="13230"/>
                  <a:pt x="2860568" y="18655"/>
                  <a:pt x="3041857" y="0"/>
                </a:cubicBezTo>
                <a:cubicBezTo>
                  <a:pt x="3223146" y="-18655"/>
                  <a:pt x="3622609" y="-27180"/>
                  <a:pt x="3770897" y="0"/>
                </a:cubicBezTo>
                <a:cubicBezTo>
                  <a:pt x="3919185" y="27180"/>
                  <a:pt x="4045417" y="-13995"/>
                  <a:pt x="4298823" y="0"/>
                </a:cubicBezTo>
                <a:cubicBezTo>
                  <a:pt x="4552229" y="13995"/>
                  <a:pt x="4719617" y="30972"/>
                  <a:pt x="5027863" y="0"/>
                </a:cubicBezTo>
                <a:cubicBezTo>
                  <a:pt x="4999547" y="203136"/>
                  <a:pt x="5040696" y="400808"/>
                  <a:pt x="5027863" y="613232"/>
                </a:cubicBezTo>
                <a:cubicBezTo>
                  <a:pt x="5015030" y="825656"/>
                  <a:pt x="5013517" y="1117980"/>
                  <a:pt x="5027863" y="1306451"/>
                </a:cubicBezTo>
                <a:cubicBezTo>
                  <a:pt x="5042209" y="1494922"/>
                  <a:pt x="5044425" y="1764476"/>
                  <a:pt x="5027863" y="1973007"/>
                </a:cubicBezTo>
                <a:cubicBezTo>
                  <a:pt x="5011301" y="2181538"/>
                  <a:pt x="5033811" y="2430775"/>
                  <a:pt x="5027863" y="2666226"/>
                </a:cubicBezTo>
                <a:cubicBezTo>
                  <a:pt x="4851761" y="2688716"/>
                  <a:pt x="4489966" y="2662417"/>
                  <a:pt x="4349101" y="2666226"/>
                </a:cubicBezTo>
                <a:cubicBezTo>
                  <a:pt x="4208236" y="2670035"/>
                  <a:pt x="4097353" y="2675932"/>
                  <a:pt x="3871455" y="2666226"/>
                </a:cubicBezTo>
                <a:cubicBezTo>
                  <a:pt x="3645557" y="2656520"/>
                  <a:pt x="3480666" y="2634862"/>
                  <a:pt x="3242972" y="2666226"/>
                </a:cubicBezTo>
                <a:cubicBezTo>
                  <a:pt x="3005278" y="2697590"/>
                  <a:pt x="2760851" y="2645566"/>
                  <a:pt x="2614489" y="2666226"/>
                </a:cubicBezTo>
                <a:cubicBezTo>
                  <a:pt x="2468127" y="2686886"/>
                  <a:pt x="2365435" y="2669462"/>
                  <a:pt x="2136842" y="2666226"/>
                </a:cubicBezTo>
                <a:cubicBezTo>
                  <a:pt x="1908249" y="2662990"/>
                  <a:pt x="1736843" y="2662562"/>
                  <a:pt x="1458080" y="2666226"/>
                </a:cubicBezTo>
                <a:cubicBezTo>
                  <a:pt x="1179317" y="2669890"/>
                  <a:pt x="1213475" y="2653498"/>
                  <a:pt x="980433" y="2666226"/>
                </a:cubicBezTo>
                <a:cubicBezTo>
                  <a:pt x="747391" y="2678954"/>
                  <a:pt x="437068" y="2709433"/>
                  <a:pt x="0" y="2666226"/>
                </a:cubicBezTo>
                <a:cubicBezTo>
                  <a:pt x="-17567" y="2477583"/>
                  <a:pt x="-30266" y="2311079"/>
                  <a:pt x="0" y="1973007"/>
                </a:cubicBezTo>
                <a:cubicBezTo>
                  <a:pt x="30266" y="1634935"/>
                  <a:pt x="-22250" y="1619108"/>
                  <a:pt x="0" y="1359775"/>
                </a:cubicBezTo>
                <a:cubicBezTo>
                  <a:pt x="22250" y="1100442"/>
                  <a:pt x="16750" y="942326"/>
                  <a:pt x="0" y="719881"/>
                </a:cubicBezTo>
                <a:cubicBezTo>
                  <a:pt x="-16750" y="497436"/>
                  <a:pt x="23506" y="250069"/>
                  <a:pt x="0" y="0"/>
                </a:cubicBezTo>
                <a:close/>
              </a:path>
            </a:pathLst>
          </a:custGeom>
          <a:ln>
            <a:solidFill>
              <a:srgbClr val="005390"/>
            </a:solidFill>
            <a:extLst>
              <a:ext uri="{C807C97D-BFC1-408E-A445-0C87EB9F89A2}">
                <ask:lineSketchStyleProps xmlns:ask="http://schemas.microsoft.com/office/drawing/2018/sketchyshapes" sd="185696657">
                  <ask:type>
                    <ask:lineSketchFreehand/>
                  </ask:type>
                </ask:lineSketchStyleProps>
              </a:ext>
            </a:extLst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fr-CH" u="sng" dirty="0"/>
              <a:t>Taux d’endettement</a:t>
            </a:r>
          </a:p>
          <a:p>
            <a:pPr marL="0" indent="0">
              <a:buNone/>
            </a:pPr>
            <a:r>
              <a:rPr lang="fr-CH" dirty="0"/>
              <a:t>Patrimoine financier	CHF  40’223’264.-</a:t>
            </a:r>
          </a:p>
          <a:p>
            <a:pPr marL="0" indent="0">
              <a:buNone/>
            </a:pPr>
            <a:r>
              <a:rPr lang="fr-CH" dirty="0"/>
              <a:t>+ Capitaux de tiers	CHF -57’885’664.-</a:t>
            </a:r>
          </a:p>
          <a:p>
            <a:pPr marL="0" indent="0">
              <a:buNone/>
            </a:pPr>
            <a:r>
              <a:rPr lang="fr-CH" b="1" dirty="0"/>
              <a:t>= Dette nette		CHF -17’662’400.-</a:t>
            </a:r>
          </a:p>
          <a:p>
            <a:pPr marL="0" indent="0">
              <a:buNone/>
            </a:pPr>
            <a:r>
              <a:rPr lang="fr-CH" dirty="0"/>
              <a:t>/ Revenus fiscaux               CHF -31’482’960.-</a:t>
            </a:r>
          </a:p>
          <a:p>
            <a:pPr marL="0" indent="0">
              <a:buNone/>
            </a:pPr>
            <a:r>
              <a:rPr lang="fr-CH" b="1" dirty="0">
                <a:solidFill>
                  <a:schemeClr val="accent6">
                    <a:lumMod val="75000"/>
                  </a:schemeClr>
                </a:solidFill>
              </a:rPr>
              <a:t>= Taux d’endettement		  56.10 %</a:t>
            </a:r>
          </a:p>
        </p:txBody>
      </p:sp>
      <p:sp>
        <p:nvSpPr>
          <p:cNvPr id="7" name="Titre 1">
            <a:extLst>
              <a:ext uri="{FF2B5EF4-FFF2-40B4-BE49-F238E27FC236}">
                <a16:creationId xmlns:a16="http://schemas.microsoft.com/office/drawing/2014/main" id="{3E975BF5-7675-A739-E568-316F22DAC6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852" y="425750"/>
            <a:ext cx="10348824" cy="608756"/>
          </a:xfrm>
        </p:spPr>
        <p:txBody>
          <a:bodyPr>
            <a:noAutofit/>
          </a:bodyPr>
          <a:lstStyle/>
          <a:p>
            <a:r>
              <a:rPr lang="fr-CH" sz="2800" b="1" dirty="0"/>
              <a:t>Calcul de la marge d’autofinancement</a:t>
            </a:r>
            <a:br>
              <a:rPr lang="fr-CH" sz="2800" dirty="0"/>
            </a:br>
            <a:br>
              <a:rPr lang="fr-CH" sz="2800" dirty="0"/>
            </a:br>
            <a:endParaRPr lang="fr-CH" sz="2800" dirty="0"/>
          </a:p>
        </p:txBody>
      </p:sp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2CEB0096-251C-46D5-7B21-49E20FD6FDB6}"/>
              </a:ext>
            </a:extLst>
          </p:cNvPr>
          <p:cNvSpPr txBox="1">
            <a:spLocks/>
          </p:cNvSpPr>
          <p:nvPr/>
        </p:nvSpPr>
        <p:spPr>
          <a:xfrm>
            <a:off x="6402087" y="1034506"/>
            <a:ext cx="5027863" cy="5276830"/>
          </a:xfrm>
          <a:custGeom>
            <a:avLst/>
            <a:gdLst>
              <a:gd name="connsiteX0" fmla="*/ 0 w 5027863"/>
              <a:gd name="connsiteY0" fmla="*/ 0 h 5276830"/>
              <a:gd name="connsiteX1" fmla="*/ 477647 w 5027863"/>
              <a:gd name="connsiteY1" fmla="*/ 0 h 5276830"/>
              <a:gd name="connsiteX2" fmla="*/ 1005573 w 5027863"/>
              <a:gd name="connsiteY2" fmla="*/ 0 h 5276830"/>
              <a:gd name="connsiteX3" fmla="*/ 1684334 w 5027863"/>
              <a:gd name="connsiteY3" fmla="*/ 0 h 5276830"/>
              <a:gd name="connsiteX4" fmla="*/ 2212260 w 5027863"/>
              <a:gd name="connsiteY4" fmla="*/ 0 h 5276830"/>
              <a:gd name="connsiteX5" fmla="*/ 2941300 w 5027863"/>
              <a:gd name="connsiteY5" fmla="*/ 0 h 5276830"/>
              <a:gd name="connsiteX6" fmla="*/ 3519504 w 5027863"/>
              <a:gd name="connsiteY6" fmla="*/ 0 h 5276830"/>
              <a:gd name="connsiteX7" fmla="*/ 3997151 w 5027863"/>
              <a:gd name="connsiteY7" fmla="*/ 0 h 5276830"/>
              <a:gd name="connsiteX8" fmla="*/ 5027863 w 5027863"/>
              <a:gd name="connsiteY8" fmla="*/ 0 h 5276830"/>
              <a:gd name="connsiteX9" fmla="*/ 5027863 w 5027863"/>
              <a:gd name="connsiteY9" fmla="*/ 659604 h 5276830"/>
              <a:gd name="connsiteX10" fmla="*/ 5027863 w 5027863"/>
              <a:gd name="connsiteY10" fmla="*/ 1160903 h 5276830"/>
              <a:gd name="connsiteX11" fmla="*/ 5027863 w 5027863"/>
              <a:gd name="connsiteY11" fmla="*/ 1714970 h 5276830"/>
              <a:gd name="connsiteX12" fmla="*/ 5027863 w 5027863"/>
              <a:gd name="connsiteY12" fmla="*/ 2321805 h 5276830"/>
              <a:gd name="connsiteX13" fmla="*/ 5027863 w 5027863"/>
              <a:gd name="connsiteY13" fmla="*/ 2981409 h 5276830"/>
              <a:gd name="connsiteX14" fmla="*/ 5027863 w 5027863"/>
              <a:gd name="connsiteY14" fmla="*/ 3588244 h 5276830"/>
              <a:gd name="connsiteX15" fmla="*/ 5027863 w 5027863"/>
              <a:gd name="connsiteY15" fmla="*/ 4247848 h 5276830"/>
              <a:gd name="connsiteX16" fmla="*/ 5027863 w 5027863"/>
              <a:gd name="connsiteY16" fmla="*/ 5276830 h 5276830"/>
              <a:gd name="connsiteX17" fmla="*/ 4499937 w 5027863"/>
              <a:gd name="connsiteY17" fmla="*/ 5276830 h 5276830"/>
              <a:gd name="connsiteX18" fmla="*/ 3972012 w 5027863"/>
              <a:gd name="connsiteY18" fmla="*/ 5276830 h 5276830"/>
              <a:gd name="connsiteX19" fmla="*/ 3494365 w 5027863"/>
              <a:gd name="connsiteY19" fmla="*/ 5276830 h 5276830"/>
              <a:gd name="connsiteX20" fmla="*/ 2765325 w 5027863"/>
              <a:gd name="connsiteY20" fmla="*/ 5276830 h 5276830"/>
              <a:gd name="connsiteX21" fmla="*/ 2187120 w 5027863"/>
              <a:gd name="connsiteY21" fmla="*/ 5276830 h 5276830"/>
              <a:gd name="connsiteX22" fmla="*/ 1558638 w 5027863"/>
              <a:gd name="connsiteY22" fmla="*/ 5276830 h 5276830"/>
              <a:gd name="connsiteX23" fmla="*/ 980433 w 5027863"/>
              <a:gd name="connsiteY23" fmla="*/ 5276830 h 5276830"/>
              <a:gd name="connsiteX24" fmla="*/ 0 w 5027863"/>
              <a:gd name="connsiteY24" fmla="*/ 5276830 h 5276830"/>
              <a:gd name="connsiteX25" fmla="*/ 0 w 5027863"/>
              <a:gd name="connsiteY25" fmla="*/ 4617226 h 5276830"/>
              <a:gd name="connsiteX26" fmla="*/ 0 w 5027863"/>
              <a:gd name="connsiteY26" fmla="*/ 3852086 h 5276830"/>
              <a:gd name="connsiteX27" fmla="*/ 0 w 5027863"/>
              <a:gd name="connsiteY27" fmla="*/ 3086946 h 5276830"/>
              <a:gd name="connsiteX28" fmla="*/ 0 w 5027863"/>
              <a:gd name="connsiteY28" fmla="*/ 2480110 h 5276830"/>
              <a:gd name="connsiteX29" fmla="*/ 0 w 5027863"/>
              <a:gd name="connsiteY29" fmla="*/ 1978811 h 5276830"/>
              <a:gd name="connsiteX30" fmla="*/ 0 w 5027863"/>
              <a:gd name="connsiteY30" fmla="*/ 1371976 h 5276830"/>
              <a:gd name="connsiteX31" fmla="*/ 0 w 5027863"/>
              <a:gd name="connsiteY31" fmla="*/ 870677 h 5276830"/>
              <a:gd name="connsiteX32" fmla="*/ 0 w 5027863"/>
              <a:gd name="connsiteY32" fmla="*/ 0 h 52768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5027863" h="5276830" fill="none" extrusionOk="0">
                <a:moveTo>
                  <a:pt x="0" y="0"/>
                </a:moveTo>
                <a:cubicBezTo>
                  <a:pt x="97360" y="-21701"/>
                  <a:pt x="373860" y="-18521"/>
                  <a:pt x="477647" y="0"/>
                </a:cubicBezTo>
                <a:cubicBezTo>
                  <a:pt x="581434" y="18521"/>
                  <a:pt x="842487" y="11941"/>
                  <a:pt x="1005573" y="0"/>
                </a:cubicBezTo>
                <a:cubicBezTo>
                  <a:pt x="1168659" y="-11941"/>
                  <a:pt x="1451954" y="-28559"/>
                  <a:pt x="1684334" y="0"/>
                </a:cubicBezTo>
                <a:cubicBezTo>
                  <a:pt x="1916714" y="28559"/>
                  <a:pt x="1993628" y="15319"/>
                  <a:pt x="2212260" y="0"/>
                </a:cubicBezTo>
                <a:cubicBezTo>
                  <a:pt x="2430892" y="-15319"/>
                  <a:pt x="2751510" y="23190"/>
                  <a:pt x="2941300" y="0"/>
                </a:cubicBezTo>
                <a:cubicBezTo>
                  <a:pt x="3131090" y="-23190"/>
                  <a:pt x="3308367" y="-530"/>
                  <a:pt x="3519504" y="0"/>
                </a:cubicBezTo>
                <a:cubicBezTo>
                  <a:pt x="3730641" y="530"/>
                  <a:pt x="3896646" y="10215"/>
                  <a:pt x="3997151" y="0"/>
                </a:cubicBezTo>
                <a:cubicBezTo>
                  <a:pt x="4097656" y="-10215"/>
                  <a:pt x="4701434" y="-19274"/>
                  <a:pt x="5027863" y="0"/>
                </a:cubicBezTo>
                <a:cubicBezTo>
                  <a:pt x="5045715" y="239836"/>
                  <a:pt x="5013168" y="354835"/>
                  <a:pt x="5027863" y="659604"/>
                </a:cubicBezTo>
                <a:cubicBezTo>
                  <a:pt x="5042558" y="964373"/>
                  <a:pt x="5018910" y="979457"/>
                  <a:pt x="5027863" y="1160903"/>
                </a:cubicBezTo>
                <a:cubicBezTo>
                  <a:pt x="5036816" y="1342349"/>
                  <a:pt x="5048754" y="1524442"/>
                  <a:pt x="5027863" y="1714970"/>
                </a:cubicBezTo>
                <a:cubicBezTo>
                  <a:pt x="5006972" y="1905498"/>
                  <a:pt x="5014350" y="2144893"/>
                  <a:pt x="5027863" y="2321805"/>
                </a:cubicBezTo>
                <a:cubicBezTo>
                  <a:pt x="5041376" y="2498718"/>
                  <a:pt x="5018011" y="2796404"/>
                  <a:pt x="5027863" y="2981409"/>
                </a:cubicBezTo>
                <a:cubicBezTo>
                  <a:pt x="5037715" y="3166414"/>
                  <a:pt x="5006652" y="3371644"/>
                  <a:pt x="5027863" y="3588244"/>
                </a:cubicBezTo>
                <a:cubicBezTo>
                  <a:pt x="5049074" y="3804844"/>
                  <a:pt x="5033023" y="4008352"/>
                  <a:pt x="5027863" y="4247848"/>
                </a:cubicBezTo>
                <a:cubicBezTo>
                  <a:pt x="5022703" y="4487344"/>
                  <a:pt x="5065005" y="4868982"/>
                  <a:pt x="5027863" y="5276830"/>
                </a:cubicBezTo>
                <a:cubicBezTo>
                  <a:pt x="4838912" y="5251183"/>
                  <a:pt x="4740426" y="5302470"/>
                  <a:pt x="4499937" y="5276830"/>
                </a:cubicBezTo>
                <a:cubicBezTo>
                  <a:pt x="4259448" y="5251190"/>
                  <a:pt x="4115510" y="5276540"/>
                  <a:pt x="3972012" y="5276830"/>
                </a:cubicBezTo>
                <a:cubicBezTo>
                  <a:pt x="3828514" y="5277120"/>
                  <a:pt x="3640581" y="5287453"/>
                  <a:pt x="3494365" y="5276830"/>
                </a:cubicBezTo>
                <a:cubicBezTo>
                  <a:pt x="3348149" y="5266207"/>
                  <a:pt x="2980064" y="5272982"/>
                  <a:pt x="2765325" y="5276830"/>
                </a:cubicBezTo>
                <a:cubicBezTo>
                  <a:pt x="2550586" y="5280678"/>
                  <a:pt x="2341436" y="5275565"/>
                  <a:pt x="2187120" y="5276830"/>
                </a:cubicBezTo>
                <a:cubicBezTo>
                  <a:pt x="2032804" y="5278095"/>
                  <a:pt x="1803396" y="5263049"/>
                  <a:pt x="1558638" y="5276830"/>
                </a:cubicBezTo>
                <a:cubicBezTo>
                  <a:pt x="1313880" y="5290611"/>
                  <a:pt x="1168908" y="5304254"/>
                  <a:pt x="980433" y="5276830"/>
                </a:cubicBezTo>
                <a:cubicBezTo>
                  <a:pt x="791959" y="5249406"/>
                  <a:pt x="467327" y="5324501"/>
                  <a:pt x="0" y="5276830"/>
                </a:cubicBezTo>
                <a:cubicBezTo>
                  <a:pt x="-16044" y="5081708"/>
                  <a:pt x="25627" y="4908720"/>
                  <a:pt x="0" y="4617226"/>
                </a:cubicBezTo>
                <a:cubicBezTo>
                  <a:pt x="-25627" y="4325732"/>
                  <a:pt x="-25879" y="4065176"/>
                  <a:pt x="0" y="3852086"/>
                </a:cubicBezTo>
                <a:cubicBezTo>
                  <a:pt x="25879" y="3638996"/>
                  <a:pt x="-27964" y="3359892"/>
                  <a:pt x="0" y="3086946"/>
                </a:cubicBezTo>
                <a:cubicBezTo>
                  <a:pt x="27964" y="2814000"/>
                  <a:pt x="15879" y="2657469"/>
                  <a:pt x="0" y="2480110"/>
                </a:cubicBezTo>
                <a:cubicBezTo>
                  <a:pt x="-15879" y="2302751"/>
                  <a:pt x="-13771" y="2103310"/>
                  <a:pt x="0" y="1978811"/>
                </a:cubicBezTo>
                <a:cubicBezTo>
                  <a:pt x="13771" y="1854312"/>
                  <a:pt x="2616" y="1525649"/>
                  <a:pt x="0" y="1371976"/>
                </a:cubicBezTo>
                <a:cubicBezTo>
                  <a:pt x="-2616" y="1218304"/>
                  <a:pt x="12341" y="1031626"/>
                  <a:pt x="0" y="870677"/>
                </a:cubicBezTo>
                <a:cubicBezTo>
                  <a:pt x="-12341" y="709728"/>
                  <a:pt x="23884" y="392015"/>
                  <a:pt x="0" y="0"/>
                </a:cubicBezTo>
                <a:close/>
              </a:path>
              <a:path w="5027863" h="5276830" stroke="0" extrusionOk="0">
                <a:moveTo>
                  <a:pt x="0" y="0"/>
                </a:moveTo>
                <a:cubicBezTo>
                  <a:pt x="273264" y="-15954"/>
                  <a:pt x="369635" y="5140"/>
                  <a:pt x="729040" y="0"/>
                </a:cubicBezTo>
                <a:cubicBezTo>
                  <a:pt x="1088445" y="-5140"/>
                  <a:pt x="1182868" y="-27246"/>
                  <a:pt x="1458080" y="0"/>
                </a:cubicBezTo>
                <a:cubicBezTo>
                  <a:pt x="1733292" y="27246"/>
                  <a:pt x="1828228" y="-248"/>
                  <a:pt x="1935727" y="0"/>
                </a:cubicBezTo>
                <a:cubicBezTo>
                  <a:pt x="2043226" y="248"/>
                  <a:pt x="2231816" y="-13230"/>
                  <a:pt x="2413374" y="0"/>
                </a:cubicBezTo>
                <a:cubicBezTo>
                  <a:pt x="2594932" y="13230"/>
                  <a:pt x="2860568" y="18655"/>
                  <a:pt x="3041857" y="0"/>
                </a:cubicBezTo>
                <a:cubicBezTo>
                  <a:pt x="3223146" y="-18655"/>
                  <a:pt x="3622609" y="-27180"/>
                  <a:pt x="3770897" y="0"/>
                </a:cubicBezTo>
                <a:cubicBezTo>
                  <a:pt x="3919185" y="27180"/>
                  <a:pt x="4045417" y="-13995"/>
                  <a:pt x="4298823" y="0"/>
                </a:cubicBezTo>
                <a:cubicBezTo>
                  <a:pt x="4552229" y="13995"/>
                  <a:pt x="4719617" y="30972"/>
                  <a:pt x="5027863" y="0"/>
                </a:cubicBezTo>
                <a:cubicBezTo>
                  <a:pt x="5017287" y="237555"/>
                  <a:pt x="5038252" y="295762"/>
                  <a:pt x="5027863" y="554067"/>
                </a:cubicBezTo>
                <a:cubicBezTo>
                  <a:pt x="5017474" y="812372"/>
                  <a:pt x="5021751" y="1011437"/>
                  <a:pt x="5027863" y="1266439"/>
                </a:cubicBezTo>
                <a:cubicBezTo>
                  <a:pt x="5033975" y="1521441"/>
                  <a:pt x="5034366" y="1740810"/>
                  <a:pt x="5027863" y="1926043"/>
                </a:cubicBezTo>
                <a:cubicBezTo>
                  <a:pt x="5021360" y="2111276"/>
                  <a:pt x="5041918" y="2289469"/>
                  <a:pt x="5027863" y="2427342"/>
                </a:cubicBezTo>
                <a:cubicBezTo>
                  <a:pt x="5013808" y="2565215"/>
                  <a:pt x="5022853" y="2857597"/>
                  <a:pt x="5027863" y="3139714"/>
                </a:cubicBezTo>
                <a:cubicBezTo>
                  <a:pt x="5032873" y="3421831"/>
                  <a:pt x="5033550" y="3595336"/>
                  <a:pt x="5027863" y="3852086"/>
                </a:cubicBezTo>
                <a:cubicBezTo>
                  <a:pt x="5022176" y="4108836"/>
                  <a:pt x="5060908" y="4356387"/>
                  <a:pt x="5027863" y="4564458"/>
                </a:cubicBezTo>
                <a:cubicBezTo>
                  <a:pt x="4994818" y="4772529"/>
                  <a:pt x="5047153" y="5105980"/>
                  <a:pt x="5027863" y="5276830"/>
                </a:cubicBezTo>
                <a:cubicBezTo>
                  <a:pt x="4783631" y="5255745"/>
                  <a:pt x="4663460" y="5253624"/>
                  <a:pt x="4449659" y="5276830"/>
                </a:cubicBezTo>
                <a:cubicBezTo>
                  <a:pt x="4235858" y="5300036"/>
                  <a:pt x="4049660" y="5273166"/>
                  <a:pt x="3770897" y="5276830"/>
                </a:cubicBezTo>
                <a:cubicBezTo>
                  <a:pt x="3492134" y="5280494"/>
                  <a:pt x="3526292" y="5264102"/>
                  <a:pt x="3293250" y="5276830"/>
                </a:cubicBezTo>
                <a:cubicBezTo>
                  <a:pt x="3060208" y="5289558"/>
                  <a:pt x="2757557" y="5282612"/>
                  <a:pt x="2564210" y="5276830"/>
                </a:cubicBezTo>
                <a:cubicBezTo>
                  <a:pt x="2370863" y="5271048"/>
                  <a:pt x="2130289" y="5273050"/>
                  <a:pt x="1885449" y="5276830"/>
                </a:cubicBezTo>
                <a:cubicBezTo>
                  <a:pt x="1640609" y="5280610"/>
                  <a:pt x="1507066" y="5269024"/>
                  <a:pt x="1206687" y="5276830"/>
                </a:cubicBezTo>
                <a:cubicBezTo>
                  <a:pt x="906308" y="5284636"/>
                  <a:pt x="808097" y="5258769"/>
                  <a:pt x="678762" y="5276830"/>
                </a:cubicBezTo>
                <a:cubicBezTo>
                  <a:pt x="549428" y="5294891"/>
                  <a:pt x="238154" y="5255069"/>
                  <a:pt x="0" y="5276830"/>
                </a:cubicBezTo>
                <a:cubicBezTo>
                  <a:pt x="-32899" y="4951393"/>
                  <a:pt x="-16924" y="4785854"/>
                  <a:pt x="0" y="4564458"/>
                </a:cubicBezTo>
                <a:cubicBezTo>
                  <a:pt x="16924" y="4343062"/>
                  <a:pt x="9020" y="4144340"/>
                  <a:pt x="0" y="4010391"/>
                </a:cubicBezTo>
                <a:cubicBezTo>
                  <a:pt x="-9020" y="3876442"/>
                  <a:pt x="-12808" y="3640266"/>
                  <a:pt x="0" y="3456324"/>
                </a:cubicBezTo>
                <a:cubicBezTo>
                  <a:pt x="12808" y="3272382"/>
                  <a:pt x="24908" y="2898453"/>
                  <a:pt x="0" y="2743952"/>
                </a:cubicBezTo>
                <a:cubicBezTo>
                  <a:pt x="-24908" y="2589451"/>
                  <a:pt x="17659" y="2310790"/>
                  <a:pt x="0" y="2137116"/>
                </a:cubicBezTo>
                <a:cubicBezTo>
                  <a:pt x="-17659" y="1963442"/>
                  <a:pt x="-10156" y="1848808"/>
                  <a:pt x="0" y="1635817"/>
                </a:cubicBezTo>
                <a:cubicBezTo>
                  <a:pt x="10156" y="1422826"/>
                  <a:pt x="25987" y="1126945"/>
                  <a:pt x="0" y="870677"/>
                </a:cubicBezTo>
                <a:cubicBezTo>
                  <a:pt x="-25987" y="614409"/>
                  <a:pt x="-894" y="243159"/>
                  <a:pt x="0" y="0"/>
                </a:cubicBezTo>
                <a:close/>
              </a:path>
            </a:pathLst>
          </a:custGeom>
          <a:ln>
            <a:solidFill>
              <a:srgbClr val="005390"/>
            </a:solidFill>
            <a:extLst>
              <a:ext uri="{C807C97D-BFC1-408E-A445-0C87EB9F89A2}">
                <ask:lineSketchStyleProps xmlns:ask="http://schemas.microsoft.com/office/drawing/2018/sketchyshapes" sd="1856966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Franklin Gothic Book" panose="020B0503020102020204" pitchFamily="34" charset="0"/>
              <a:buNone/>
            </a:pPr>
            <a:r>
              <a:rPr lang="fr-CH" u="sng" dirty="0"/>
              <a:t>Marge d’autofinancement</a:t>
            </a:r>
          </a:p>
          <a:p>
            <a:pPr marL="0" indent="0">
              <a:buFont typeface="Franklin Gothic Book" panose="020B0503020102020204" pitchFamily="34" charset="0"/>
              <a:buNone/>
            </a:pPr>
            <a:r>
              <a:rPr lang="fr-CH" dirty="0"/>
              <a:t>Résultat moyenne des           CHF   1’628’523.- trois derniers exercices</a:t>
            </a:r>
          </a:p>
          <a:p>
            <a:pPr marL="0" indent="0">
              <a:buFont typeface="Franklin Gothic Book" panose="020B0503020102020204" pitchFamily="34" charset="0"/>
              <a:buNone/>
            </a:pPr>
            <a:r>
              <a:rPr lang="fr-CH" dirty="0"/>
              <a:t>Amort. légal 2025 (N33)	    CHF   5’920’266.-</a:t>
            </a:r>
          </a:p>
          <a:p>
            <a:pPr marL="0" indent="0">
              <a:buFont typeface="Franklin Gothic Book" panose="020B0503020102020204" pitchFamily="34" charset="0"/>
              <a:buNone/>
            </a:pPr>
            <a:r>
              <a:rPr lang="fr-CH" dirty="0" err="1"/>
              <a:t>Prél</a:t>
            </a:r>
            <a:r>
              <a:rPr lang="fr-CH" dirty="0"/>
              <a:t>. la réserve PA 2025 	    CHF -1’974’126.-</a:t>
            </a:r>
          </a:p>
          <a:p>
            <a:pPr marL="0" indent="0">
              <a:buFont typeface="Franklin Gothic Book" panose="020B0503020102020204" pitchFamily="34" charset="0"/>
              <a:buNone/>
            </a:pPr>
            <a:r>
              <a:rPr lang="fr-CH" b="1" dirty="0"/>
              <a:t>Autofinancement	    CHF 5’576’663.-</a:t>
            </a:r>
          </a:p>
          <a:p>
            <a:pPr marL="0" indent="0">
              <a:buFont typeface="Franklin Gothic Book" panose="020B0503020102020204" pitchFamily="34" charset="0"/>
              <a:buNone/>
            </a:pPr>
            <a:r>
              <a:rPr lang="fr-CH" dirty="0"/>
              <a:t>Investissements nets	    CHF 8’441’189.-</a:t>
            </a:r>
          </a:p>
          <a:p>
            <a:pPr marL="0" indent="0">
              <a:buFont typeface="Franklin Gothic Book" panose="020B0503020102020204" pitchFamily="34" charset="0"/>
              <a:buNone/>
            </a:pPr>
            <a:r>
              <a:rPr lang="fr-CH" b="1" dirty="0">
                <a:solidFill>
                  <a:schemeClr val="accent6">
                    <a:lumMod val="75000"/>
                  </a:schemeClr>
                </a:solidFill>
              </a:rPr>
              <a:t>Degré d’autofinancement</a:t>
            </a:r>
            <a:r>
              <a:rPr lang="fr-CH" dirty="0">
                <a:solidFill>
                  <a:schemeClr val="accent6">
                    <a:lumMod val="75000"/>
                  </a:schemeClr>
                </a:solidFill>
              </a:rPr>
              <a:t>	   </a:t>
            </a:r>
            <a:r>
              <a:rPr lang="fr-CH" b="1" dirty="0">
                <a:solidFill>
                  <a:schemeClr val="accent6">
                    <a:lumMod val="75000"/>
                  </a:schemeClr>
                </a:solidFill>
              </a:rPr>
              <a:t>66.04 %</a:t>
            </a:r>
          </a:p>
          <a:p>
            <a:pPr marL="0" indent="0">
              <a:buFont typeface="Franklin Gothic Book" panose="020B0503020102020204" pitchFamily="34" charset="0"/>
              <a:buNone/>
            </a:pPr>
            <a:endParaRPr lang="fr-CH" dirty="0"/>
          </a:p>
        </p:txBody>
      </p:sp>
      <p:sp>
        <p:nvSpPr>
          <p:cNvPr id="12" name="Espace réservé du contenu 2">
            <a:extLst>
              <a:ext uri="{FF2B5EF4-FFF2-40B4-BE49-F238E27FC236}">
                <a16:creationId xmlns:a16="http://schemas.microsoft.com/office/drawing/2014/main" id="{5D64CD37-0FE3-F124-3B9C-8FE2A5B84152}"/>
              </a:ext>
            </a:extLst>
          </p:cNvPr>
          <p:cNvSpPr txBox="1">
            <a:spLocks/>
          </p:cNvSpPr>
          <p:nvPr/>
        </p:nvSpPr>
        <p:spPr>
          <a:xfrm>
            <a:off x="1154401" y="3787160"/>
            <a:ext cx="5027863" cy="2524176"/>
          </a:xfrm>
          <a:custGeom>
            <a:avLst/>
            <a:gdLst>
              <a:gd name="connsiteX0" fmla="*/ 0 w 5027863"/>
              <a:gd name="connsiteY0" fmla="*/ 0 h 2524176"/>
              <a:gd name="connsiteX1" fmla="*/ 477647 w 5027863"/>
              <a:gd name="connsiteY1" fmla="*/ 0 h 2524176"/>
              <a:gd name="connsiteX2" fmla="*/ 955294 w 5027863"/>
              <a:gd name="connsiteY2" fmla="*/ 0 h 2524176"/>
              <a:gd name="connsiteX3" fmla="*/ 1533498 w 5027863"/>
              <a:gd name="connsiteY3" fmla="*/ 0 h 2524176"/>
              <a:gd name="connsiteX4" fmla="*/ 2161981 w 5027863"/>
              <a:gd name="connsiteY4" fmla="*/ 0 h 2524176"/>
              <a:gd name="connsiteX5" fmla="*/ 2790464 w 5027863"/>
              <a:gd name="connsiteY5" fmla="*/ 0 h 2524176"/>
              <a:gd name="connsiteX6" fmla="*/ 3418947 w 5027863"/>
              <a:gd name="connsiteY6" fmla="*/ 0 h 2524176"/>
              <a:gd name="connsiteX7" fmla="*/ 4097708 w 5027863"/>
              <a:gd name="connsiteY7" fmla="*/ 0 h 2524176"/>
              <a:gd name="connsiteX8" fmla="*/ 5027863 w 5027863"/>
              <a:gd name="connsiteY8" fmla="*/ 0 h 2524176"/>
              <a:gd name="connsiteX9" fmla="*/ 5027863 w 5027863"/>
              <a:gd name="connsiteY9" fmla="*/ 580560 h 2524176"/>
              <a:gd name="connsiteX10" fmla="*/ 5027863 w 5027863"/>
              <a:gd name="connsiteY10" fmla="*/ 1236846 h 2524176"/>
              <a:gd name="connsiteX11" fmla="*/ 5027863 w 5027863"/>
              <a:gd name="connsiteY11" fmla="*/ 1817407 h 2524176"/>
              <a:gd name="connsiteX12" fmla="*/ 5027863 w 5027863"/>
              <a:gd name="connsiteY12" fmla="*/ 2524176 h 2524176"/>
              <a:gd name="connsiteX13" fmla="*/ 4349101 w 5027863"/>
              <a:gd name="connsiteY13" fmla="*/ 2524176 h 2524176"/>
              <a:gd name="connsiteX14" fmla="*/ 3770897 w 5027863"/>
              <a:gd name="connsiteY14" fmla="*/ 2524176 h 2524176"/>
              <a:gd name="connsiteX15" fmla="*/ 3142414 w 5027863"/>
              <a:gd name="connsiteY15" fmla="*/ 2524176 h 2524176"/>
              <a:gd name="connsiteX16" fmla="*/ 2664767 w 5027863"/>
              <a:gd name="connsiteY16" fmla="*/ 2524176 h 2524176"/>
              <a:gd name="connsiteX17" fmla="*/ 2036285 w 5027863"/>
              <a:gd name="connsiteY17" fmla="*/ 2524176 h 2524176"/>
              <a:gd name="connsiteX18" fmla="*/ 1407802 w 5027863"/>
              <a:gd name="connsiteY18" fmla="*/ 2524176 h 2524176"/>
              <a:gd name="connsiteX19" fmla="*/ 779319 w 5027863"/>
              <a:gd name="connsiteY19" fmla="*/ 2524176 h 2524176"/>
              <a:gd name="connsiteX20" fmla="*/ 0 w 5027863"/>
              <a:gd name="connsiteY20" fmla="*/ 2524176 h 2524176"/>
              <a:gd name="connsiteX21" fmla="*/ 0 w 5027863"/>
              <a:gd name="connsiteY21" fmla="*/ 1893132 h 2524176"/>
              <a:gd name="connsiteX22" fmla="*/ 0 w 5027863"/>
              <a:gd name="connsiteY22" fmla="*/ 1236846 h 2524176"/>
              <a:gd name="connsiteX23" fmla="*/ 0 w 5027863"/>
              <a:gd name="connsiteY23" fmla="*/ 580560 h 2524176"/>
              <a:gd name="connsiteX24" fmla="*/ 0 w 5027863"/>
              <a:gd name="connsiteY24" fmla="*/ 0 h 2524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5027863" h="2524176" fill="none" extrusionOk="0">
                <a:moveTo>
                  <a:pt x="0" y="0"/>
                </a:moveTo>
                <a:cubicBezTo>
                  <a:pt x="220452" y="3427"/>
                  <a:pt x="263124" y="4245"/>
                  <a:pt x="477647" y="0"/>
                </a:cubicBezTo>
                <a:cubicBezTo>
                  <a:pt x="692170" y="-4245"/>
                  <a:pt x="760313" y="16314"/>
                  <a:pt x="955294" y="0"/>
                </a:cubicBezTo>
                <a:cubicBezTo>
                  <a:pt x="1150275" y="-16314"/>
                  <a:pt x="1351647" y="19345"/>
                  <a:pt x="1533498" y="0"/>
                </a:cubicBezTo>
                <a:cubicBezTo>
                  <a:pt x="1715349" y="-19345"/>
                  <a:pt x="2022031" y="-16368"/>
                  <a:pt x="2161981" y="0"/>
                </a:cubicBezTo>
                <a:cubicBezTo>
                  <a:pt x="2301931" y="16368"/>
                  <a:pt x="2565329" y="5226"/>
                  <a:pt x="2790464" y="0"/>
                </a:cubicBezTo>
                <a:cubicBezTo>
                  <a:pt x="3015599" y="-5226"/>
                  <a:pt x="3191366" y="-6028"/>
                  <a:pt x="3418947" y="0"/>
                </a:cubicBezTo>
                <a:cubicBezTo>
                  <a:pt x="3646528" y="6028"/>
                  <a:pt x="3862813" y="13945"/>
                  <a:pt x="4097708" y="0"/>
                </a:cubicBezTo>
                <a:cubicBezTo>
                  <a:pt x="4332603" y="-13945"/>
                  <a:pt x="4768212" y="41464"/>
                  <a:pt x="5027863" y="0"/>
                </a:cubicBezTo>
                <a:cubicBezTo>
                  <a:pt x="5019906" y="140753"/>
                  <a:pt x="5018280" y="389040"/>
                  <a:pt x="5027863" y="580560"/>
                </a:cubicBezTo>
                <a:cubicBezTo>
                  <a:pt x="5037446" y="772080"/>
                  <a:pt x="5053598" y="1008491"/>
                  <a:pt x="5027863" y="1236846"/>
                </a:cubicBezTo>
                <a:cubicBezTo>
                  <a:pt x="5002128" y="1465201"/>
                  <a:pt x="5018510" y="1551691"/>
                  <a:pt x="5027863" y="1817407"/>
                </a:cubicBezTo>
                <a:cubicBezTo>
                  <a:pt x="5037216" y="2083123"/>
                  <a:pt x="5029840" y="2336476"/>
                  <a:pt x="5027863" y="2524176"/>
                </a:cubicBezTo>
                <a:cubicBezTo>
                  <a:pt x="4835115" y="2522493"/>
                  <a:pt x="4603467" y="2556531"/>
                  <a:pt x="4349101" y="2524176"/>
                </a:cubicBezTo>
                <a:cubicBezTo>
                  <a:pt x="4094735" y="2491821"/>
                  <a:pt x="4047714" y="2513640"/>
                  <a:pt x="3770897" y="2524176"/>
                </a:cubicBezTo>
                <a:cubicBezTo>
                  <a:pt x="3494080" y="2534712"/>
                  <a:pt x="3292546" y="2505705"/>
                  <a:pt x="3142414" y="2524176"/>
                </a:cubicBezTo>
                <a:cubicBezTo>
                  <a:pt x="2992282" y="2542647"/>
                  <a:pt x="2780972" y="2503603"/>
                  <a:pt x="2664767" y="2524176"/>
                </a:cubicBezTo>
                <a:cubicBezTo>
                  <a:pt x="2548562" y="2544749"/>
                  <a:pt x="2268574" y="2545920"/>
                  <a:pt x="2036285" y="2524176"/>
                </a:cubicBezTo>
                <a:cubicBezTo>
                  <a:pt x="1803996" y="2502432"/>
                  <a:pt x="1675305" y="2519742"/>
                  <a:pt x="1407802" y="2524176"/>
                </a:cubicBezTo>
                <a:cubicBezTo>
                  <a:pt x="1140299" y="2528610"/>
                  <a:pt x="1030470" y="2550082"/>
                  <a:pt x="779319" y="2524176"/>
                </a:cubicBezTo>
                <a:cubicBezTo>
                  <a:pt x="528168" y="2498270"/>
                  <a:pt x="362365" y="2513236"/>
                  <a:pt x="0" y="2524176"/>
                </a:cubicBezTo>
                <a:cubicBezTo>
                  <a:pt x="-21840" y="2393469"/>
                  <a:pt x="27305" y="2172632"/>
                  <a:pt x="0" y="1893132"/>
                </a:cubicBezTo>
                <a:cubicBezTo>
                  <a:pt x="-27305" y="1613632"/>
                  <a:pt x="-4447" y="1390499"/>
                  <a:pt x="0" y="1236846"/>
                </a:cubicBezTo>
                <a:cubicBezTo>
                  <a:pt x="4447" y="1083193"/>
                  <a:pt x="22621" y="900710"/>
                  <a:pt x="0" y="580560"/>
                </a:cubicBezTo>
                <a:cubicBezTo>
                  <a:pt x="-22621" y="260410"/>
                  <a:pt x="-5997" y="212919"/>
                  <a:pt x="0" y="0"/>
                </a:cubicBezTo>
                <a:close/>
              </a:path>
              <a:path w="5027863" h="2524176" stroke="0" extrusionOk="0">
                <a:moveTo>
                  <a:pt x="0" y="0"/>
                </a:moveTo>
                <a:cubicBezTo>
                  <a:pt x="273264" y="-15954"/>
                  <a:pt x="369635" y="5140"/>
                  <a:pt x="729040" y="0"/>
                </a:cubicBezTo>
                <a:cubicBezTo>
                  <a:pt x="1088445" y="-5140"/>
                  <a:pt x="1182868" y="-27246"/>
                  <a:pt x="1458080" y="0"/>
                </a:cubicBezTo>
                <a:cubicBezTo>
                  <a:pt x="1733292" y="27246"/>
                  <a:pt x="1828228" y="-248"/>
                  <a:pt x="1935727" y="0"/>
                </a:cubicBezTo>
                <a:cubicBezTo>
                  <a:pt x="2043226" y="248"/>
                  <a:pt x="2231816" y="-13230"/>
                  <a:pt x="2413374" y="0"/>
                </a:cubicBezTo>
                <a:cubicBezTo>
                  <a:pt x="2594932" y="13230"/>
                  <a:pt x="2860568" y="18655"/>
                  <a:pt x="3041857" y="0"/>
                </a:cubicBezTo>
                <a:cubicBezTo>
                  <a:pt x="3223146" y="-18655"/>
                  <a:pt x="3622609" y="-27180"/>
                  <a:pt x="3770897" y="0"/>
                </a:cubicBezTo>
                <a:cubicBezTo>
                  <a:pt x="3919185" y="27180"/>
                  <a:pt x="4045417" y="-13995"/>
                  <a:pt x="4298823" y="0"/>
                </a:cubicBezTo>
                <a:cubicBezTo>
                  <a:pt x="4552229" y="13995"/>
                  <a:pt x="4719617" y="30972"/>
                  <a:pt x="5027863" y="0"/>
                </a:cubicBezTo>
                <a:cubicBezTo>
                  <a:pt x="5022774" y="202166"/>
                  <a:pt x="5023266" y="434913"/>
                  <a:pt x="5027863" y="580560"/>
                </a:cubicBezTo>
                <a:cubicBezTo>
                  <a:pt x="5032460" y="726207"/>
                  <a:pt x="5005740" y="1044461"/>
                  <a:pt x="5027863" y="1236846"/>
                </a:cubicBezTo>
                <a:cubicBezTo>
                  <a:pt x="5049986" y="1429231"/>
                  <a:pt x="5043604" y="1606905"/>
                  <a:pt x="5027863" y="1867890"/>
                </a:cubicBezTo>
                <a:cubicBezTo>
                  <a:pt x="5012122" y="2128875"/>
                  <a:pt x="5027615" y="2200995"/>
                  <a:pt x="5027863" y="2524176"/>
                </a:cubicBezTo>
                <a:cubicBezTo>
                  <a:pt x="4851761" y="2546666"/>
                  <a:pt x="4489966" y="2520367"/>
                  <a:pt x="4349101" y="2524176"/>
                </a:cubicBezTo>
                <a:cubicBezTo>
                  <a:pt x="4208236" y="2527985"/>
                  <a:pt x="4097353" y="2533882"/>
                  <a:pt x="3871455" y="2524176"/>
                </a:cubicBezTo>
                <a:cubicBezTo>
                  <a:pt x="3645557" y="2514470"/>
                  <a:pt x="3480666" y="2492812"/>
                  <a:pt x="3242972" y="2524176"/>
                </a:cubicBezTo>
                <a:cubicBezTo>
                  <a:pt x="3005278" y="2555540"/>
                  <a:pt x="2760851" y="2503516"/>
                  <a:pt x="2614489" y="2524176"/>
                </a:cubicBezTo>
                <a:cubicBezTo>
                  <a:pt x="2468127" y="2544836"/>
                  <a:pt x="2365435" y="2527412"/>
                  <a:pt x="2136842" y="2524176"/>
                </a:cubicBezTo>
                <a:cubicBezTo>
                  <a:pt x="1908249" y="2520940"/>
                  <a:pt x="1736843" y="2520512"/>
                  <a:pt x="1458080" y="2524176"/>
                </a:cubicBezTo>
                <a:cubicBezTo>
                  <a:pt x="1179317" y="2527840"/>
                  <a:pt x="1213475" y="2511448"/>
                  <a:pt x="980433" y="2524176"/>
                </a:cubicBezTo>
                <a:cubicBezTo>
                  <a:pt x="747391" y="2536904"/>
                  <a:pt x="437068" y="2567383"/>
                  <a:pt x="0" y="2524176"/>
                </a:cubicBezTo>
                <a:cubicBezTo>
                  <a:pt x="7091" y="2348061"/>
                  <a:pt x="23899" y="2108447"/>
                  <a:pt x="0" y="1867890"/>
                </a:cubicBezTo>
                <a:cubicBezTo>
                  <a:pt x="-23899" y="1627333"/>
                  <a:pt x="12054" y="1478329"/>
                  <a:pt x="0" y="1287330"/>
                </a:cubicBezTo>
                <a:cubicBezTo>
                  <a:pt x="-12054" y="1096331"/>
                  <a:pt x="-15264" y="856473"/>
                  <a:pt x="0" y="681528"/>
                </a:cubicBezTo>
                <a:cubicBezTo>
                  <a:pt x="15264" y="506583"/>
                  <a:pt x="-15129" y="321407"/>
                  <a:pt x="0" y="0"/>
                </a:cubicBezTo>
                <a:close/>
              </a:path>
            </a:pathLst>
          </a:custGeom>
          <a:ln>
            <a:solidFill>
              <a:srgbClr val="005390"/>
            </a:solidFill>
            <a:extLst>
              <a:ext uri="{C807C97D-BFC1-408E-A445-0C87EB9F89A2}">
                <ask:lineSketchStyleProps xmlns:ask="http://schemas.microsoft.com/office/drawing/2018/sketchyshapes" sd="1856966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vert="horz" lIns="91440" tIns="45720" rIns="91440" bIns="45720" rtlCol="0">
            <a:no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400"/>
              </a:spcBef>
              <a:spcAft>
                <a:spcPts val="0"/>
              </a:spcAft>
              <a:buFont typeface="Franklin Gothic Book" panose="020B0503020102020204" pitchFamily="34" charset="0"/>
              <a:buNone/>
            </a:pPr>
            <a:r>
              <a:rPr lang="fr-CH" b="1" dirty="0"/>
              <a:t>    </a:t>
            </a:r>
            <a:r>
              <a:rPr lang="fr-CH" u="sng" dirty="0"/>
              <a:t>Taux end. net	</a:t>
            </a:r>
            <a:r>
              <a:rPr lang="fr-CH" dirty="0"/>
              <a:t>	 </a:t>
            </a:r>
            <a:r>
              <a:rPr lang="fr-CH" u="sng" dirty="0"/>
              <a:t>Degré exigé</a:t>
            </a:r>
          </a:p>
          <a:p>
            <a:pPr marL="0" indent="0">
              <a:spcBef>
                <a:spcPts val="400"/>
              </a:spcBef>
              <a:spcAft>
                <a:spcPts val="0"/>
              </a:spcAft>
              <a:buFont typeface="Franklin Gothic Book" panose="020B0503020102020204" pitchFamily="34" charset="0"/>
              <a:buNone/>
            </a:pPr>
            <a:r>
              <a:rPr lang="fr-CH" dirty="0"/>
              <a:t>            &lt;0 %		pas de limite</a:t>
            </a:r>
          </a:p>
          <a:p>
            <a:pPr marL="0" indent="0">
              <a:spcBef>
                <a:spcPts val="400"/>
              </a:spcBef>
              <a:spcAft>
                <a:spcPts val="0"/>
              </a:spcAft>
              <a:buFont typeface="Franklin Gothic Book" panose="020B0503020102020204" pitchFamily="34" charset="0"/>
              <a:buNone/>
            </a:pPr>
            <a:r>
              <a:rPr lang="fr-CH" dirty="0"/>
              <a:t>   de 0 % à &lt;50 %	        25 %</a:t>
            </a:r>
          </a:p>
          <a:p>
            <a:pPr marL="0" indent="0">
              <a:spcBef>
                <a:spcPts val="400"/>
              </a:spcBef>
              <a:spcAft>
                <a:spcPts val="0"/>
              </a:spcAft>
              <a:buFont typeface="Franklin Gothic Book" panose="020B0503020102020204" pitchFamily="34" charset="0"/>
              <a:buNone/>
            </a:pPr>
            <a:r>
              <a:rPr lang="fr-CH" dirty="0"/>
              <a:t>  de 50 % à 100 %	        50 %</a:t>
            </a:r>
          </a:p>
          <a:p>
            <a:pPr marL="0" indent="0">
              <a:spcBef>
                <a:spcPts val="400"/>
              </a:spcBef>
              <a:spcAft>
                <a:spcPts val="0"/>
              </a:spcAft>
              <a:buFont typeface="Franklin Gothic Book" panose="020B0503020102020204" pitchFamily="34" charset="0"/>
              <a:buNone/>
            </a:pPr>
            <a:r>
              <a:rPr lang="fr-CH" dirty="0"/>
              <a:t> de 100 % à 150 %            	        75 %</a:t>
            </a:r>
          </a:p>
          <a:p>
            <a:pPr marL="0" indent="0">
              <a:spcBef>
                <a:spcPts val="400"/>
              </a:spcBef>
              <a:spcAft>
                <a:spcPts val="0"/>
              </a:spcAft>
              <a:buFont typeface="Franklin Gothic Book" panose="020B0503020102020204" pitchFamily="34" charset="0"/>
              <a:buNone/>
            </a:pPr>
            <a:r>
              <a:rPr lang="fr-CH" dirty="0"/>
              <a:t> de 150 % à 200 %	       100 %</a:t>
            </a:r>
          </a:p>
          <a:p>
            <a:pPr marL="0" indent="0">
              <a:spcBef>
                <a:spcPts val="400"/>
              </a:spcBef>
              <a:spcAft>
                <a:spcPts val="0"/>
              </a:spcAft>
              <a:buFont typeface="Franklin Gothic Book" panose="020B0503020102020204" pitchFamily="34" charset="0"/>
              <a:buNone/>
            </a:pPr>
            <a:r>
              <a:rPr lang="fr-CH" dirty="0"/>
              <a:t>     200 % et plus		       110 %		 </a:t>
            </a:r>
          </a:p>
        </p:txBody>
      </p:sp>
      <p:sp>
        <p:nvSpPr>
          <p:cNvPr id="14" name="Rectangle : coins arrondis 13">
            <a:extLst>
              <a:ext uri="{FF2B5EF4-FFF2-40B4-BE49-F238E27FC236}">
                <a16:creationId xmlns:a16="http://schemas.microsoft.com/office/drawing/2014/main" id="{73FFD99A-BF88-81EE-568B-2BB0D3BFCAD5}"/>
              </a:ext>
            </a:extLst>
          </p:cNvPr>
          <p:cNvSpPr/>
          <p:nvPr/>
        </p:nvSpPr>
        <p:spPr>
          <a:xfrm>
            <a:off x="1233577" y="2303352"/>
            <a:ext cx="4761781" cy="45719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5" name="Rectangle : coins arrondis 14">
            <a:extLst>
              <a:ext uri="{FF2B5EF4-FFF2-40B4-BE49-F238E27FC236}">
                <a16:creationId xmlns:a16="http://schemas.microsoft.com/office/drawing/2014/main" id="{29DE8B21-7AC0-9FB2-0654-A459E9B82D48}"/>
              </a:ext>
            </a:extLst>
          </p:cNvPr>
          <p:cNvSpPr/>
          <p:nvPr/>
        </p:nvSpPr>
        <p:spPr>
          <a:xfrm>
            <a:off x="1233576" y="3171744"/>
            <a:ext cx="4761781" cy="45719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6" name="Rectangle : coins arrondis 15">
            <a:extLst>
              <a:ext uri="{FF2B5EF4-FFF2-40B4-BE49-F238E27FC236}">
                <a16:creationId xmlns:a16="http://schemas.microsoft.com/office/drawing/2014/main" id="{7E8CE33A-4215-C226-C65B-CB9983218BAC}"/>
              </a:ext>
            </a:extLst>
          </p:cNvPr>
          <p:cNvSpPr/>
          <p:nvPr/>
        </p:nvSpPr>
        <p:spPr>
          <a:xfrm>
            <a:off x="6535127" y="3048099"/>
            <a:ext cx="4761781" cy="45719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7" name="Rectangle : coins arrondis 16">
            <a:extLst>
              <a:ext uri="{FF2B5EF4-FFF2-40B4-BE49-F238E27FC236}">
                <a16:creationId xmlns:a16="http://schemas.microsoft.com/office/drawing/2014/main" id="{78658989-3F86-24F4-A583-4A415F0CF507}"/>
              </a:ext>
            </a:extLst>
          </p:cNvPr>
          <p:cNvSpPr/>
          <p:nvPr/>
        </p:nvSpPr>
        <p:spPr>
          <a:xfrm>
            <a:off x="6535126" y="3916492"/>
            <a:ext cx="4761781" cy="45719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6927669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H" dirty="0"/>
              <a:t>29 juin 2026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EF723-A0B9-483B-BBE1-7B3408EA7A33}" type="slidenum">
              <a:rPr lang="fr-CH" smtClean="0"/>
              <a:t>9</a:t>
            </a:fld>
            <a:endParaRPr lang="fr-CH"/>
          </a:p>
        </p:txBody>
      </p:sp>
      <p:sp>
        <p:nvSpPr>
          <p:cNvPr id="7" name="Titre 1"/>
          <p:cNvSpPr>
            <a:spLocks noGrp="1"/>
          </p:cNvSpPr>
          <p:nvPr>
            <p:ph type="title"/>
          </p:nvPr>
        </p:nvSpPr>
        <p:spPr>
          <a:xfrm>
            <a:off x="1007852" y="425749"/>
            <a:ext cx="10348824" cy="1485900"/>
          </a:xfrm>
        </p:spPr>
        <p:txBody>
          <a:bodyPr>
            <a:normAutofit/>
          </a:bodyPr>
          <a:lstStyle/>
          <a:p>
            <a:r>
              <a:rPr lang="fr-CH" sz="2800" b="1" dirty="0"/>
              <a:t>Degré d’autofinancement</a:t>
            </a:r>
            <a:br>
              <a:rPr lang="fr-CH" sz="2800" dirty="0"/>
            </a:br>
            <a:br>
              <a:rPr lang="fr-CH" sz="2800" dirty="0"/>
            </a:br>
            <a:endParaRPr lang="fr-CH" sz="2800" dirty="0"/>
          </a:p>
        </p:txBody>
      </p:sp>
      <p:sp>
        <p:nvSpPr>
          <p:cNvPr id="8" name="Espace réservé du contenu 2">
            <a:extLst>
              <a:ext uri="{FF2B5EF4-FFF2-40B4-BE49-F238E27FC236}">
                <a16:creationId xmlns:a16="http://schemas.microsoft.com/office/drawing/2014/main" id="{22D0D7AB-F9F8-DF07-BCBA-1AE1F5CB9A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67828" y="5165261"/>
            <a:ext cx="9601200" cy="1157201"/>
          </a:xfrm>
        </p:spPr>
        <p:txBody>
          <a:bodyPr/>
          <a:lstStyle/>
          <a:p>
            <a:pPr algn="just"/>
            <a:r>
              <a:rPr lang="fr-CH" sz="2400" dirty="0"/>
              <a:t>Le degré d’autofinancement de 66 % respecte les dispositions du frein à l’endettement </a:t>
            </a:r>
          </a:p>
          <a:p>
            <a:pPr marL="0" indent="0">
              <a:buNone/>
            </a:pPr>
            <a:endParaRPr lang="fr-CH" dirty="0"/>
          </a:p>
        </p:txBody>
      </p:sp>
      <p:grpSp>
        <p:nvGrpSpPr>
          <p:cNvPr id="2" name="Groupe 1">
            <a:extLst>
              <a:ext uri="{FF2B5EF4-FFF2-40B4-BE49-F238E27FC236}">
                <a16:creationId xmlns:a16="http://schemas.microsoft.com/office/drawing/2014/main" id="{EDB0C39C-EE1C-C87E-2A40-2BE3F5291E4E}"/>
              </a:ext>
            </a:extLst>
          </p:cNvPr>
          <p:cNvGrpSpPr/>
          <p:nvPr/>
        </p:nvGrpSpPr>
        <p:grpSpPr>
          <a:xfrm>
            <a:off x="2376507" y="976426"/>
            <a:ext cx="7861066" cy="3835934"/>
            <a:chOff x="2745200" y="1042061"/>
            <a:chExt cx="7861066" cy="3835934"/>
          </a:xfrm>
        </p:grpSpPr>
        <p:sp>
          <p:nvSpPr>
            <p:cNvPr id="12" name="ZoneTexte 11">
              <a:extLst>
                <a:ext uri="{FF2B5EF4-FFF2-40B4-BE49-F238E27FC236}">
                  <a16:creationId xmlns:a16="http://schemas.microsoft.com/office/drawing/2014/main" id="{6E405F7A-F406-7761-763E-C735020559DE}"/>
                </a:ext>
              </a:extLst>
            </p:cNvPr>
            <p:cNvSpPr txBox="1"/>
            <p:nvPr/>
          </p:nvSpPr>
          <p:spPr>
            <a:xfrm>
              <a:off x="9705779" y="4394048"/>
              <a:ext cx="9004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CH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100 %</a:t>
              </a:r>
            </a:p>
          </p:txBody>
        </p:sp>
        <p:sp>
          <p:nvSpPr>
            <p:cNvPr id="13" name="ZoneTexte 12">
              <a:extLst>
                <a:ext uri="{FF2B5EF4-FFF2-40B4-BE49-F238E27FC236}">
                  <a16:creationId xmlns:a16="http://schemas.microsoft.com/office/drawing/2014/main" id="{854B99AB-57F9-5222-24C9-1DBD5EB79F12}"/>
                </a:ext>
              </a:extLst>
            </p:cNvPr>
            <p:cNvSpPr txBox="1"/>
            <p:nvPr/>
          </p:nvSpPr>
          <p:spPr>
            <a:xfrm>
              <a:off x="2745200" y="4394048"/>
              <a:ext cx="6138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CH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0 %</a:t>
              </a:r>
            </a:p>
          </p:txBody>
        </p:sp>
        <p:pic>
          <p:nvPicPr>
            <p:cNvPr id="10" name="Image 9">
              <a:extLst>
                <a:ext uri="{FF2B5EF4-FFF2-40B4-BE49-F238E27FC236}">
                  <a16:creationId xmlns:a16="http://schemas.microsoft.com/office/drawing/2014/main" id="{04E4636C-921D-5957-1D50-0590F71FD21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2864759" y="1368956"/>
              <a:ext cx="7326452" cy="3509039"/>
            </a:xfrm>
            <a:prstGeom prst="rect">
              <a:avLst/>
            </a:prstGeom>
          </p:spPr>
        </p:pic>
        <p:sp>
          <p:nvSpPr>
            <p:cNvPr id="16" name="ZoneTexte 15">
              <a:extLst>
                <a:ext uri="{FF2B5EF4-FFF2-40B4-BE49-F238E27FC236}">
                  <a16:creationId xmlns:a16="http://schemas.microsoft.com/office/drawing/2014/main" id="{0A1E97B5-2049-983E-64F0-346253DE05B6}"/>
                </a:ext>
              </a:extLst>
            </p:cNvPr>
            <p:cNvSpPr txBox="1"/>
            <p:nvPr/>
          </p:nvSpPr>
          <p:spPr>
            <a:xfrm>
              <a:off x="6223790" y="1042061"/>
              <a:ext cx="82326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CH" b="1" dirty="0">
                  <a:solidFill>
                    <a:srgbClr val="C00000"/>
                  </a:solidFill>
                </a:rPr>
                <a:t>50 %</a:t>
              </a:r>
            </a:p>
          </p:txBody>
        </p:sp>
        <p:sp>
          <p:nvSpPr>
            <p:cNvPr id="17" name="ZoneTexte 16">
              <a:extLst>
                <a:ext uri="{FF2B5EF4-FFF2-40B4-BE49-F238E27FC236}">
                  <a16:creationId xmlns:a16="http://schemas.microsoft.com/office/drawing/2014/main" id="{F104074D-4296-CAB3-9C18-F9D30CE81FCD}"/>
                </a:ext>
              </a:extLst>
            </p:cNvPr>
            <p:cNvSpPr txBox="1"/>
            <p:nvPr/>
          </p:nvSpPr>
          <p:spPr>
            <a:xfrm>
              <a:off x="7961139" y="1411393"/>
              <a:ext cx="82326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CH" b="1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66 %</a:t>
              </a:r>
            </a:p>
          </p:txBody>
        </p:sp>
        <p:sp>
          <p:nvSpPr>
            <p:cNvPr id="18" name="ZoneTexte 17">
              <a:extLst>
                <a:ext uri="{FF2B5EF4-FFF2-40B4-BE49-F238E27FC236}">
                  <a16:creationId xmlns:a16="http://schemas.microsoft.com/office/drawing/2014/main" id="{B04B79B9-A1C4-20A4-8FC8-1151280C27CA}"/>
                </a:ext>
              </a:extLst>
            </p:cNvPr>
            <p:cNvSpPr txBox="1"/>
            <p:nvPr/>
          </p:nvSpPr>
          <p:spPr>
            <a:xfrm>
              <a:off x="5049894" y="3747717"/>
              <a:ext cx="302947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CH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Degré d’autofinancement    		</a:t>
              </a:r>
              <a:r>
                <a:rPr lang="fr-CH" b="1" dirty="0">
                  <a:solidFill>
                    <a:schemeClr val="accent4">
                      <a:lumMod val="75000"/>
                    </a:schemeClr>
                  </a:solidFill>
                </a:rPr>
                <a:t>respecté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981676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36499F-9F04-1B06-72B9-7260017877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781" y="685800"/>
            <a:ext cx="5020574" cy="2157884"/>
          </a:xfrm>
        </p:spPr>
        <p:txBody>
          <a:bodyPr/>
          <a:lstStyle/>
          <a:p>
            <a:r>
              <a:rPr lang="fr-CH" sz="4400" dirty="0">
                <a:solidFill>
                  <a:schemeClr val="bg1">
                    <a:lumMod val="95000"/>
                  </a:schemeClr>
                </a:solidFill>
              </a:rPr>
              <a:t>3. Compte de</a:t>
            </a:r>
            <a:br>
              <a:rPr lang="fr-CH" sz="4400" dirty="0">
                <a:solidFill>
                  <a:schemeClr val="bg1">
                    <a:lumMod val="95000"/>
                  </a:schemeClr>
                </a:solidFill>
              </a:rPr>
            </a:br>
            <a:r>
              <a:rPr lang="fr-CH" sz="4400" dirty="0">
                <a:solidFill>
                  <a:schemeClr val="bg1">
                    <a:lumMod val="95000"/>
                  </a:schemeClr>
                </a:solidFill>
              </a:rPr>
              <a:t>     résultat 2025</a:t>
            </a:r>
            <a:br>
              <a:rPr lang="fr-CH" sz="4400" dirty="0"/>
            </a:br>
            <a:endParaRPr lang="fr-CH" sz="4400" dirty="0"/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4E6BE7E-E2D1-DBC2-5C66-97E73A4D4B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H" dirty="0">
                <a:solidFill>
                  <a:schemeClr val="bg1">
                    <a:lumMod val="95000"/>
                  </a:schemeClr>
                </a:solidFill>
              </a:rPr>
              <a:t>29 juin 2026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CA0586E-D83D-D707-B7F3-2919B7E38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EF723-A0B9-483B-BBE1-7B3408EA7A33}" type="slidenum">
              <a:rPr lang="fr-CH" smtClean="0"/>
              <a:t>10</a:t>
            </a:fld>
            <a:endParaRPr lang="fr-CH"/>
          </a:p>
        </p:txBody>
      </p:sp>
      <p:pic>
        <p:nvPicPr>
          <p:cNvPr id="8" name="Image 7" descr="Une image contenant plein air, eau, ciel, lac&#10;&#10;Le contenu généré par l’IA peut être incorrect.">
            <a:extLst>
              <a:ext uri="{FF2B5EF4-FFF2-40B4-BE49-F238E27FC236}">
                <a16:creationId xmlns:a16="http://schemas.microsoft.com/office/drawing/2014/main" id="{1103B43B-D636-432D-2268-E2C8C7EEEE9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78" r="30688"/>
          <a:stretch/>
        </p:blipFill>
        <p:spPr>
          <a:xfrm>
            <a:off x="5530787" y="0"/>
            <a:ext cx="6661213" cy="6858000"/>
          </a:xfrm>
          <a:prstGeom prst="rect">
            <a:avLst/>
          </a:prstGeom>
        </p:spPr>
      </p:pic>
      <p:sp>
        <p:nvSpPr>
          <p:cNvPr id="3" name="Titre 1">
            <a:extLst>
              <a:ext uri="{FF2B5EF4-FFF2-40B4-BE49-F238E27FC236}">
                <a16:creationId xmlns:a16="http://schemas.microsoft.com/office/drawing/2014/main" id="{E346E047-55BA-E4F8-8374-EAE7E7712F3A}"/>
              </a:ext>
            </a:extLst>
          </p:cNvPr>
          <p:cNvSpPr txBox="1">
            <a:spLocks/>
          </p:cNvSpPr>
          <p:nvPr/>
        </p:nvSpPr>
        <p:spPr>
          <a:xfrm>
            <a:off x="723900" y="5374444"/>
            <a:ext cx="5020574" cy="122476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84000"/>
              </a:lnSpc>
              <a:spcBef>
                <a:spcPct val="0"/>
              </a:spcBef>
              <a:buNone/>
              <a:defRPr sz="48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400" dirty="0">
                <a:solidFill>
                  <a:schemeClr val="bg1">
                    <a:lumMod val="95000"/>
                  </a:schemeClr>
                </a:solidFill>
              </a:rPr>
              <a:t>Conseil communal</a:t>
            </a:r>
          </a:p>
          <a:p>
            <a:endParaRPr lang="fr-CH" sz="2800" dirty="0"/>
          </a:p>
        </p:txBody>
      </p:sp>
    </p:spTree>
    <p:extLst>
      <p:ext uri="{BB962C8B-B14F-4D97-AF65-F5344CB8AC3E}">
        <p14:creationId xmlns:p14="http://schemas.microsoft.com/office/powerpoint/2010/main" val="16194303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H" dirty="0"/>
              <a:t>29 juin 2026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EF723-A0B9-483B-BBE1-7B3408EA7A33}" type="slidenum">
              <a:rPr lang="fr-CH" smtClean="0"/>
              <a:t>11</a:t>
            </a:fld>
            <a:endParaRPr lang="fr-CH"/>
          </a:p>
        </p:txBody>
      </p:sp>
      <p:sp>
        <p:nvSpPr>
          <p:cNvPr id="7" name="Titre 1"/>
          <p:cNvSpPr>
            <a:spLocks noGrp="1"/>
          </p:cNvSpPr>
          <p:nvPr>
            <p:ph type="title"/>
          </p:nvPr>
        </p:nvSpPr>
        <p:spPr>
          <a:xfrm>
            <a:off x="1094016" y="166956"/>
            <a:ext cx="10348824" cy="1485900"/>
          </a:xfrm>
        </p:spPr>
        <p:txBody>
          <a:bodyPr>
            <a:normAutofit/>
          </a:bodyPr>
          <a:lstStyle/>
          <a:p>
            <a:r>
              <a:rPr lang="fr-CH" sz="2800" b="1" dirty="0"/>
              <a:t>Le compte de résultat 2025</a:t>
            </a:r>
            <a:br>
              <a:rPr lang="fr-CH" sz="3200" b="1" dirty="0"/>
            </a:br>
            <a:r>
              <a:rPr lang="fr-CH" sz="1600" dirty="0"/>
              <a:t>Trois niveaux selon MCH2</a:t>
            </a:r>
            <a:endParaRPr lang="fr-CH" sz="3200" b="1" dirty="0"/>
          </a:p>
        </p:txBody>
      </p:sp>
      <p:grpSp>
        <p:nvGrpSpPr>
          <p:cNvPr id="2" name="Group 4">
            <a:extLst>
              <a:ext uri="{FF2B5EF4-FFF2-40B4-BE49-F238E27FC236}">
                <a16:creationId xmlns:a16="http://schemas.microsoft.com/office/drawing/2014/main" id="{BBE7E075-5CCA-DA92-5A0D-B5B8BB07E82F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79475" y="1154113"/>
            <a:ext cx="11163300" cy="4284663"/>
            <a:chOff x="554" y="727"/>
            <a:chExt cx="7032" cy="2699"/>
          </a:xfrm>
        </p:grpSpPr>
        <p:sp>
          <p:nvSpPr>
            <p:cNvPr id="4" name="AutoShape 3">
              <a:extLst>
                <a:ext uri="{FF2B5EF4-FFF2-40B4-BE49-F238E27FC236}">
                  <a16:creationId xmlns:a16="http://schemas.microsoft.com/office/drawing/2014/main" id="{2C471701-4F48-617A-F729-C000CF88F6A1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558" y="731"/>
              <a:ext cx="6946" cy="26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8" name="Rectangle 5">
              <a:extLst>
                <a:ext uri="{FF2B5EF4-FFF2-40B4-BE49-F238E27FC236}">
                  <a16:creationId xmlns:a16="http://schemas.microsoft.com/office/drawing/2014/main" id="{B615B917-46ED-FAA5-1A5C-C7AE56D073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2" y="735"/>
              <a:ext cx="6939" cy="332"/>
            </a:xfrm>
            <a:prstGeom prst="rect">
              <a:avLst/>
            </a:prstGeom>
            <a:solidFill>
              <a:srgbClr val="4F81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9" name="Rectangle 6">
              <a:extLst>
                <a:ext uri="{FF2B5EF4-FFF2-40B4-BE49-F238E27FC236}">
                  <a16:creationId xmlns:a16="http://schemas.microsoft.com/office/drawing/2014/main" id="{C1702C66-D7E0-1CEC-DFE1-BD9388966D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2" y="1066"/>
              <a:ext cx="6939" cy="372"/>
            </a:xfrm>
            <a:prstGeom prst="rect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0" name="Rectangle 7">
              <a:extLst>
                <a:ext uri="{FF2B5EF4-FFF2-40B4-BE49-F238E27FC236}">
                  <a16:creationId xmlns:a16="http://schemas.microsoft.com/office/drawing/2014/main" id="{5F74E732-4678-1930-CDA1-39686C148F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2" y="1437"/>
              <a:ext cx="6939" cy="205"/>
            </a:xfrm>
            <a:prstGeom prst="rect">
              <a:avLst/>
            </a:prstGeom>
            <a:solidFill>
              <a:srgbClr val="4F81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1" name="Rectangle 8">
              <a:extLst>
                <a:ext uri="{FF2B5EF4-FFF2-40B4-BE49-F238E27FC236}">
                  <a16:creationId xmlns:a16="http://schemas.microsoft.com/office/drawing/2014/main" id="{51B3D6C4-3E75-66FA-249F-B4E8758324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2" y="1641"/>
              <a:ext cx="6939" cy="372"/>
            </a:xfrm>
            <a:prstGeom prst="rect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2" name="Rectangle 9">
              <a:extLst>
                <a:ext uri="{FF2B5EF4-FFF2-40B4-BE49-F238E27FC236}">
                  <a16:creationId xmlns:a16="http://schemas.microsoft.com/office/drawing/2014/main" id="{257ECA3B-AF0F-7DF0-4EA3-DF829DCFA7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2" y="2012"/>
              <a:ext cx="6939" cy="172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3" name="Rectangle 10">
              <a:extLst>
                <a:ext uri="{FF2B5EF4-FFF2-40B4-BE49-F238E27FC236}">
                  <a16:creationId xmlns:a16="http://schemas.microsoft.com/office/drawing/2014/main" id="{E02F65CD-24C8-835E-7FEE-1E2CBC05D9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2" y="2182"/>
              <a:ext cx="6939" cy="205"/>
            </a:xfrm>
            <a:prstGeom prst="rect">
              <a:avLst/>
            </a:prstGeom>
            <a:solidFill>
              <a:srgbClr val="4F81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4" name="Rectangle 11">
              <a:extLst>
                <a:ext uri="{FF2B5EF4-FFF2-40B4-BE49-F238E27FC236}">
                  <a16:creationId xmlns:a16="http://schemas.microsoft.com/office/drawing/2014/main" id="{5D1DADF2-C2ED-A74B-6022-E71AC63BF1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2" y="2386"/>
              <a:ext cx="6939" cy="670"/>
            </a:xfrm>
            <a:prstGeom prst="rect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5" name="Rectangle 12">
              <a:extLst>
                <a:ext uri="{FF2B5EF4-FFF2-40B4-BE49-F238E27FC236}">
                  <a16:creationId xmlns:a16="http://schemas.microsoft.com/office/drawing/2014/main" id="{740ADE83-CEC3-DDF2-1A7E-B24AC6D523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2" y="3055"/>
              <a:ext cx="6939" cy="186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6" name="Rectangle 13">
              <a:extLst>
                <a:ext uri="{FF2B5EF4-FFF2-40B4-BE49-F238E27FC236}">
                  <a16:creationId xmlns:a16="http://schemas.microsoft.com/office/drawing/2014/main" id="{88920AFE-E8A3-9649-1886-2E5430CC35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2" y="3240"/>
              <a:ext cx="6939" cy="160"/>
            </a:xfrm>
            <a:prstGeom prst="rect">
              <a:avLst/>
            </a:prstGeom>
            <a:solidFill>
              <a:srgbClr val="4F81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7" name="Rectangle 14">
              <a:extLst>
                <a:ext uri="{FF2B5EF4-FFF2-40B4-BE49-F238E27FC236}">
                  <a16:creationId xmlns:a16="http://schemas.microsoft.com/office/drawing/2014/main" id="{1AEA0CFF-9591-F2A7-96A3-A62599995A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7" y="755"/>
              <a:ext cx="180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800" b="1" i="0" u="none" strike="noStrike" cap="none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latin typeface="Cambria" panose="02040503050406030204" pitchFamily="18" charset="0"/>
                </a:rPr>
                <a:t>Compte de résultat détaillé</a:t>
              </a:r>
              <a:endParaRPr kumimoji="0" lang="fr-FR" altLang="fr-F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8" name="Rectangle 15">
              <a:extLst>
                <a:ext uri="{FF2B5EF4-FFF2-40B4-BE49-F238E27FC236}">
                  <a16:creationId xmlns:a16="http://schemas.microsoft.com/office/drawing/2014/main" id="{39720AF1-83FE-B780-A5BE-A0D9F9F00A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" y="1087"/>
              <a:ext cx="1333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Charges d'exploitation 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9" name="Rectangle 16">
              <a:extLst>
                <a:ext uri="{FF2B5EF4-FFF2-40B4-BE49-F238E27FC236}">
                  <a16:creationId xmlns:a16="http://schemas.microsoft.com/office/drawing/2014/main" id="{9FECCDC9-E6E1-8814-31FA-04CAD9F416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90" y="1136"/>
              <a:ext cx="72" cy="1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9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(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0" name="Rectangle 17">
              <a:extLst>
                <a:ext uri="{FF2B5EF4-FFF2-40B4-BE49-F238E27FC236}">
                  <a16:creationId xmlns:a16="http://schemas.microsoft.com/office/drawing/2014/main" id="{178604FE-FDE3-0C8F-60AA-9A27F306C4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17" y="1136"/>
              <a:ext cx="798" cy="1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9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voir détail slide suivante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1" name="Rectangle 18">
              <a:extLst>
                <a:ext uri="{FF2B5EF4-FFF2-40B4-BE49-F238E27FC236}">
                  <a16:creationId xmlns:a16="http://schemas.microsoft.com/office/drawing/2014/main" id="{94921FF1-947E-8DBC-AD66-BEE0A6F48A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58" y="1136"/>
              <a:ext cx="72" cy="1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9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)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2" name="Rectangle 19">
              <a:extLst>
                <a:ext uri="{FF2B5EF4-FFF2-40B4-BE49-F238E27FC236}">
                  <a16:creationId xmlns:a16="http://schemas.microsoft.com/office/drawing/2014/main" id="{8FBAF5A6-0BE6-C8BC-5144-062B31D297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31" y="1087"/>
              <a:ext cx="706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47'034'310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3" name="Rectangle 20">
              <a:extLst>
                <a:ext uri="{FF2B5EF4-FFF2-40B4-BE49-F238E27FC236}">
                  <a16:creationId xmlns:a16="http://schemas.microsoft.com/office/drawing/2014/main" id="{DB09E9F8-AC14-E6E5-5474-F6DF492C23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34" y="1087"/>
              <a:ext cx="706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43'060'144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4" name="Rectangle 21">
              <a:extLst>
                <a:ext uri="{FF2B5EF4-FFF2-40B4-BE49-F238E27FC236}">
                  <a16:creationId xmlns:a16="http://schemas.microsoft.com/office/drawing/2014/main" id="{58BA6136-5C35-DFA0-EA86-2275BFBC34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37" y="1108"/>
              <a:ext cx="466" cy="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100" b="0" i="1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+3'974'166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5" name="Rectangle 22">
              <a:extLst>
                <a:ext uri="{FF2B5EF4-FFF2-40B4-BE49-F238E27FC236}">
                  <a16:creationId xmlns:a16="http://schemas.microsoft.com/office/drawing/2014/main" id="{612B2037-59A7-44D4-04A1-CE51E4B8D8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75" y="1087"/>
              <a:ext cx="706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42'099'481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6" name="Rectangle 23">
              <a:extLst>
                <a:ext uri="{FF2B5EF4-FFF2-40B4-BE49-F238E27FC236}">
                  <a16:creationId xmlns:a16="http://schemas.microsoft.com/office/drawing/2014/main" id="{74768E7F-564B-D1ED-4FD5-B072105E9F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" y="1273"/>
              <a:ext cx="1360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Revenus d'exploitation 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7" name="Rectangle 24">
              <a:extLst>
                <a:ext uri="{FF2B5EF4-FFF2-40B4-BE49-F238E27FC236}">
                  <a16:creationId xmlns:a16="http://schemas.microsoft.com/office/drawing/2014/main" id="{6C1C4A7B-CCAC-D80F-0AD1-9400791CD2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16" y="1322"/>
              <a:ext cx="72" cy="1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9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(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8" name="Rectangle 25">
              <a:extLst>
                <a:ext uri="{FF2B5EF4-FFF2-40B4-BE49-F238E27FC236}">
                  <a16:creationId xmlns:a16="http://schemas.microsoft.com/office/drawing/2014/main" id="{8A0C1D7B-3D2E-2B17-43BB-46DDB732C9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4" y="1322"/>
              <a:ext cx="798" cy="1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9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voir détail slide suivante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9" name="Rectangle 26">
              <a:extLst>
                <a:ext uri="{FF2B5EF4-FFF2-40B4-BE49-F238E27FC236}">
                  <a16:creationId xmlns:a16="http://schemas.microsoft.com/office/drawing/2014/main" id="{62147364-5509-5380-1AD1-DB8E1E9CD5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4" y="1322"/>
              <a:ext cx="72" cy="1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9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)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0" name="Rectangle 27">
              <a:extLst>
                <a:ext uri="{FF2B5EF4-FFF2-40B4-BE49-F238E27FC236}">
                  <a16:creationId xmlns:a16="http://schemas.microsoft.com/office/drawing/2014/main" id="{8228340C-DC13-5729-EDD7-8954FD7493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0" y="1273"/>
              <a:ext cx="749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-44'393'339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1" name="Rectangle 28">
              <a:extLst>
                <a:ext uri="{FF2B5EF4-FFF2-40B4-BE49-F238E27FC236}">
                  <a16:creationId xmlns:a16="http://schemas.microsoft.com/office/drawing/2014/main" id="{FD1C7598-114F-B44D-2ED4-BFE452F079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93" y="1273"/>
              <a:ext cx="749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-39'881'261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2" name="Rectangle 29">
              <a:extLst>
                <a:ext uri="{FF2B5EF4-FFF2-40B4-BE49-F238E27FC236}">
                  <a16:creationId xmlns:a16="http://schemas.microsoft.com/office/drawing/2014/main" id="{BF8F8AA0-960A-6159-EF48-1D7F66FA0A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56" y="1294"/>
              <a:ext cx="447" cy="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100" b="0" i="1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-4'512'078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3" name="Rectangle 30">
              <a:extLst>
                <a:ext uri="{FF2B5EF4-FFF2-40B4-BE49-F238E27FC236}">
                  <a16:creationId xmlns:a16="http://schemas.microsoft.com/office/drawing/2014/main" id="{ABFDE4C5-0623-93F8-B8AD-A10DE03137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35" y="1273"/>
              <a:ext cx="749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-41'127'881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4" name="Rectangle 31">
              <a:extLst>
                <a:ext uri="{FF2B5EF4-FFF2-40B4-BE49-F238E27FC236}">
                  <a16:creationId xmlns:a16="http://schemas.microsoft.com/office/drawing/2014/main" id="{59924821-0FEA-E30D-CD17-D086A342AE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1467"/>
              <a:ext cx="150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0" u="none" strike="noStrike" cap="none" normalizeH="0" baseline="0">
                  <a:ln>
                    <a:noFill/>
                  </a:ln>
                  <a:solidFill>
                    <a:srgbClr val="FFFFFF"/>
                  </a:solidFill>
                  <a:effectLst/>
                  <a:latin typeface="Cambria" panose="02040503050406030204" pitchFamily="18" charset="0"/>
                </a:rPr>
                <a:t>I 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5" name="Rectangle 32">
              <a:extLst>
                <a:ext uri="{FF2B5EF4-FFF2-40B4-BE49-F238E27FC236}">
                  <a16:creationId xmlns:a16="http://schemas.microsoft.com/office/drawing/2014/main" id="{7E37B8FC-BE54-4F29-D610-92301109C1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6" y="1467"/>
              <a:ext cx="148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0" u="none" strike="noStrike" cap="none" normalizeH="0" baseline="0">
                  <a:ln>
                    <a:noFill/>
                  </a:ln>
                  <a:solidFill>
                    <a:srgbClr val="FFFFFF"/>
                  </a:solidFill>
                  <a:effectLst/>
                  <a:latin typeface="Cambria" panose="02040503050406030204" pitchFamily="18" charset="0"/>
                </a:rPr>
                <a:t>- 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6" name="Rectangle 33">
              <a:extLst>
                <a:ext uri="{FF2B5EF4-FFF2-40B4-BE49-F238E27FC236}">
                  <a16:creationId xmlns:a16="http://schemas.microsoft.com/office/drawing/2014/main" id="{F8838480-3948-6268-22EB-57E525BB0D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4" y="1467"/>
              <a:ext cx="671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0" u="none" strike="noStrike" cap="none" normalizeH="0" baseline="0">
                  <a:ln>
                    <a:noFill/>
                  </a:ln>
                  <a:solidFill>
                    <a:srgbClr val="FFFFFF"/>
                  </a:solidFill>
                  <a:effectLst/>
                  <a:latin typeface="Cambria" panose="02040503050406030204" pitchFamily="18" charset="0"/>
                </a:rPr>
                <a:t>Résultat d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7" name="Rectangle 34">
              <a:extLst>
                <a:ext uri="{FF2B5EF4-FFF2-40B4-BE49-F238E27FC236}">
                  <a16:creationId xmlns:a16="http://schemas.microsoft.com/office/drawing/2014/main" id="{6B87BC09-B304-3652-99F2-9B7913155C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5" y="1467"/>
              <a:ext cx="108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0" u="none" strike="noStrike" cap="none" normalizeH="0" baseline="0">
                  <a:ln>
                    <a:noFill/>
                  </a:ln>
                  <a:solidFill>
                    <a:srgbClr val="FFFFFF"/>
                  </a:solidFill>
                  <a:effectLst/>
                  <a:latin typeface="Cambria" panose="02040503050406030204" pitchFamily="18" charset="0"/>
                </a:rPr>
                <a:t>'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8" name="Rectangle 35">
              <a:extLst>
                <a:ext uri="{FF2B5EF4-FFF2-40B4-BE49-F238E27FC236}">
                  <a16:creationId xmlns:a16="http://schemas.microsoft.com/office/drawing/2014/main" id="{4F9640F7-8202-C3E4-79E3-C71E19522E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25" y="1467"/>
              <a:ext cx="792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0" u="none" strike="noStrike" cap="none" normalizeH="0" baseline="0">
                  <a:ln>
                    <a:noFill/>
                  </a:ln>
                  <a:solidFill>
                    <a:srgbClr val="FFFFFF"/>
                  </a:solidFill>
                  <a:effectLst/>
                  <a:latin typeface="Cambria" panose="02040503050406030204" pitchFamily="18" charset="0"/>
                </a:rPr>
                <a:t>exploitation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9" name="Rectangle 36">
              <a:extLst>
                <a:ext uri="{FF2B5EF4-FFF2-40B4-BE49-F238E27FC236}">
                  <a16:creationId xmlns:a16="http://schemas.microsoft.com/office/drawing/2014/main" id="{AC369440-A092-330D-4BEA-7EF8BE8413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66" y="1467"/>
              <a:ext cx="673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0" u="none" strike="noStrike" cap="none" normalizeH="0" baseline="0">
                  <a:ln>
                    <a:noFill/>
                  </a:ln>
                  <a:solidFill>
                    <a:srgbClr val="FFFFFF"/>
                  </a:solidFill>
                  <a:effectLst/>
                  <a:latin typeface="Cambria" panose="02040503050406030204" pitchFamily="18" charset="0"/>
                </a:rPr>
                <a:t>2'640'971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0" name="Rectangle 37">
              <a:extLst>
                <a:ext uri="{FF2B5EF4-FFF2-40B4-BE49-F238E27FC236}">
                  <a16:creationId xmlns:a16="http://schemas.microsoft.com/office/drawing/2014/main" id="{EECF2A19-0C91-84C9-F442-EC55F0B4F8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70" y="1467"/>
              <a:ext cx="673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0" u="none" strike="noStrike" cap="none" normalizeH="0" baseline="0">
                  <a:ln>
                    <a:noFill/>
                  </a:ln>
                  <a:solidFill>
                    <a:srgbClr val="FFFFFF"/>
                  </a:solidFill>
                  <a:effectLst/>
                  <a:latin typeface="Cambria" panose="02040503050406030204" pitchFamily="18" charset="0"/>
                </a:rPr>
                <a:t>3'178'883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1" name="Rectangle 38">
              <a:extLst>
                <a:ext uri="{FF2B5EF4-FFF2-40B4-BE49-F238E27FC236}">
                  <a16:creationId xmlns:a16="http://schemas.microsoft.com/office/drawing/2014/main" id="{CC1214E4-0AD7-1B31-A69E-9AFBCCF8A3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93" y="1488"/>
              <a:ext cx="402" cy="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100" b="1" i="1" u="none" strike="noStrike" cap="none" normalizeH="0" baseline="0">
                  <a:ln>
                    <a:noFill/>
                  </a:ln>
                  <a:solidFill>
                    <a:srgbClr val="FFFFFF"/>
                  </a:solidFill>
                  <a:effectLst/>
                  <a:latin typeface="Cambria" panose="02040503050406030204" pitchFamily="18" charset="0"/>
                </a:rPr>
                <a:t>-537'912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2" name="Rectangle 39">
              <a:extLst>
                <a:ext uri="{FF2B5EF4-FFF2-40B4-BE49-F238E27FC236}">
                  <a16:creationId xmlns:a16="http://schemas.microsoft.com/office/drawing/2014/main" id="{855DAA4B-77A3-8159-2438-DF68FDF3C2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14" y="1467"/>
              <a:ext cx="565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0" u="none" strike="noStrike" cap="none" normalizeH="0" baseline="0">
                  <a:ln>
                    <a:noFill/>
                  </a:ln>
                  <a:solidFill>
                    <a:srgbClr val="FFFFFF"/>
                  </a:solidFill>
                  <a:effectLst/>
                  <a:latin typeface="Cambria" panose="02040503050406030204" pitchFamily="18" charset="0"/>
                </a:rPr>
                <a:t>971'600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3" name="Rectangle 40">
              <a:extLst>
                <a:ext uri="{FF2B5EF4-FFF2-40B4-BE49-F238E27FC236}">
                  <a16:creationId xmlns:a16="http://schemas.microsoft.com/office/drawing/2014/main" id="{ED82DBD7-AC6C-04CC-D069-B0A20428ED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" y="1662"/>
              <a:ext cx="249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34 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4" name="Rectangle 41">
              <a:extLst>
                <a:ext uri="{FF2B5EF4-FFF2-40B4-BE49-F238E27FC236}">
                  <a16:creationId xmlns:a16="http://schemas.microsoft.com/office/drawing/2014/main" id="{7D445F96-0A16-F21D-6CEA-014B27BAF1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8" y="1662"/>
              <a:ext cx="150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- 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5" name="Rectangle 42">
              <a:extLst>
                <a:ext uri="{FF2B5EF4-FFF2-40B4-BE49-F238E27FC236}">
                  <a16:creationId xmlns:a16="http://schemas.microsoft.com/office/drawing/2014/main" id="{F8E806DE-9551-638F-B8F9-B50F002AAE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6" y="1662"/>
              <a:ext cx="1150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Charges financières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6" name="Rectangle 43">
              <a:extLst>
                <a:ext uri="{FF2B5EF4-FFF2-40B4-BE49-F238E27FC236}">
                  <a16:creationId xmlns:a16="http://schemas.microsoft.com/office/drawing/2014/main" id="{C01135C6-A79E-4C1D-B9A2-BF7A9F1DA9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99" y="1662"/>
              <a:ext cx="636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1'166'886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7" name="Rectangle 44">
              <a:extLst>
                <a:ext uri="{FF2B5EF4-FFF2-40B4-BE49-F238E27FC236}">
                  <a16:creationId xmlns:a16="http://schemas.microsoft.com/office/drawing/2014/main" id="{A7846154-8749-1B75-6B09-1E3F05E15C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00" y="1662"/>
              <a:ext cx="535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907'557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8" name="Rectangle 45">
              <a:extLst>
                <a:ext uri="{FF2B5EF4-FFF2-40B4-BE49-F238E27FC236}">
                  <a16:creationId xmlns:a16="http://schemas.microsoft.com/office/drawing/2014/main" id="{FE3E533F-459B-BF84-F229-B890FA32CB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03" y="1683"/>
              <a:ext cx="399" cy="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100" b="0" i="1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+259'329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9" name="Rectangle 46">
              <a:extLst>
                <a:ext uri="{FF2B5EF4-FFF2-40B4-BE49-F238E27FC236}">
                  <a16:creationId xmlns:a16="http://schemas.microsoft.com/office/drawing/2014/main" id="{E2438E81-EF9A-B978-7107-53C983EB8E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44" y="1662"/>
              <a:ext cx="636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1'117'053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0" name="Rectangle 47">
              <a:extLst>
                <a:ext uri="{FF2B5EF4-FFF2-40B4-BE49-F238E27FC236}">
                  <a16:creationId xmlns:a16="http://schemas.microsoft.com/office/drawing/2014/main" id="{2A64DF7F-1FF2-8117-7A42-E3536786EE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" y="1848"/>
              <a:ext cx="1356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44 - Revenus financiers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1" name="Rectangle 48">
              <a:extLst>
                <a:ext uri="{FF2B5EF4-FFF2-40B4-BE49-F238E27FC236}">
                  <a16:creationId xmlns:a16="http://schemas.microsoft.com/office/drawing/2014/main" id="{7448ECA1-53BF-86B5-9825-2D791674D1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58" y="1848"/>
              <a:ext cx="679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-1'299'824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2" name="Rectangle 49">
              <a:extLst>
                <a:ext uri="{FF2B5EF4-FFF2-40B4-BE49-F238E27FC236}">
                  <a16:creationId xmlns:a16="http://schemas.microsoft.com/office/drawing/2014/main" id="{87D954B7-28F5-FCD5-ABF7-931DCED082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61" y="1848"/>
              <a:ext cx="679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-1'258'189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3" name="Rectangle 50">
              <a:extLst>
                <a:ext uri="{FF2B5EF4-FFF2-40B4-BE49-F238E27FC236}">
                  <a16:creationId xmlns:a16="http://schemas.microsoft.com/office/drawing/2014/main" id="{606E3545-4F54-F24C-11C0-EEEE41896C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68" y="1869"/>
              <a:ext cx="333" cy="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100" b="0" i="1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-41'635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4" name="Rectangle 51">
              <a:extLst>
                <a:ext uri="{FF2B5EF4-FFF2-40B4-BE49-F238E27FC236}">
                  <a16:creationId xmlns:a16="http://schemas.microsoft.com/office/drawing/2014/main" id="{7CC9D615-D422-0378-7E95-9BC5B73D42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03" y="1848"/>
              <a:ext cx="679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-1'305'212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5" name="Rectangle 52">
              <a:extLst>
                <a:ext uri="{FF2B5EF4-FFF2-40B4-BE49-F238E27FC236}">
                  <a16:creationId xmlns:a16="http://schemas.microsoft.com/office/drawing/2014/main" id="{EA613635-6914-7516-2B22-CFC30D713D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2025"/>
              <a:ext cx="1127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Résultat financier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6" name="Rectangle 53">
              <a:extLst>
                <a:ext uri="{FF2B5EF4-FFF2-40B4-BE49-F238E27FC236}">
                  <a16:creationId xmlns:a16="http://schemas.microsoft.com/office/drawing/2014/main" id="{B1A17C97-2824-B6E4-F9A2-40F8D16F31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28" y="2025"/>
              <a:ext cx="608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-132'938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7" name="Rectangle 54">
              <a:extLst>
                <a:ext uri="{FF2B5EF4-FFF2-40B4-BE49-F238E27FC236}">
                  <a16:creationId xmlns:a16="http://schemas.microsoft.com/office/drawing/2014/main" id="{87A8EB96-7D40-4A15-180E-609EF5A0ED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32" y="2025"/>
              <a:ext cx="608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-350'632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8" name="Rectangle 55">
              <a:extLst>
                <a:ext uri="{FF2B5EF4-FFF2-40B4-BE49-F238E27FC236}">
                  <a16:creationId xmlns:a16="http://schemas.microsoft.com/office/drawing/2014/main" id="{EFF8D7E7-5C93-04C7-4057-A07B9A6640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22" y="2046"/>
              <a:ext cx="374" cy="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100" b="1" i="1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217'694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9" name="Rectangle 56">
              <a:extLst>
                <a:ext uri="{FF2B5EF4-FFF2-40B4-BE49-F238E27FC236}">
                  <a16:creationId xmlns:a16="http://schemas.microsoft.com/office/drawing/2014/main" id="{2BA3F05F-C600-F98B-DB77-CFA6048ABB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73" y="2025"/>
              <a:ext cx="608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-188'159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0" name="Rectangle 57">
              <a:extLst>
                <a:ext uri="{FF2B5EF4-FFF2-40B4-BE49-F238E27FC236}">
                  <a16:creationId xmlns:a16="http://schemas.microsoft.com/office/drawing/2014/main" id="{B3A2EFEB-5CBA-F1B4-D2AB-E18DB3AA88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2212"/>
              <a:ext cx="194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0" u="none" strike="noStrike" cap="none" normalizeH="0" baseline="0">
                  <a:ln>
                    <a:noFill/>
                  </a:ln>
                  <a:solidFill>
                    <a:srgbClr val="FFFFFF"/>
                  </a:solidFill>
                  <a:effectLst/>
                  <a:latin typeface="Cambria" panose="02040503050406030204" pitchFamily="18" charset="0"/>
                </a:rPr>
                <a:t>II 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1" name="Rectangle 58">
              <a:extLst>
                <a:ext uri="{FF2B5EF4-FFF2-40B4-BE49-F238E27FC236}">
                  <a16:creationId xmlns:a16="http://schemas.microsoft.com/office/drawing/2014/main" id="{0D400D6F-73CE-0854-22C3-879E770A06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9" y="2212"/>
              <a:ext cx="148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0" u="none" strike="noStrike" cap="none" normalizeH="0" baseline="0">
                  <a:ln>
                    <a:noFill/>
                  </a:ln>
                  <a:solidFill>
                    <a:srgbClr val="FFFFFF"/>
                  </a:solidFill>
                  <a:effectLst/>
                  <a:latin typeface="Cambria" panose="02040503050406030204" pitchFamily="18" charset="0"/>
                </a:rPr>
                <a:t>- 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2" name="Rectangle 59">
              <a:extLst>
                <a:ext uri="{FF2B5EF4-FFF2-40B4-BE49-F238E27FC236}">
                  <a16:creationId xmlns:a16="http://schemas.microsoft.com/office/drawing/2014/main" id="{1A54E7ED-8EC9-9DB0-3080-A65E4587FB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7" y="2212"/>
              <a:ext cx="1361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0" u="none" strike="noStrike" cap="none" normalizeH="0" baseline="0">
                  <a:ln>
                    <a:noFill/>
                  </a:ln>
                  <a:solidFill>
                    <a:srgbClr val="FFFFFF"/>
                  </a:solidFill>
                  <a:effectLst/>
                  <a:latin typeface="Cambria" panose="02040503050406030204" pitchFamily="18" charset="0"/>
                </a:rPr>
                <a:t>Résultat opérationnel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3" name="Rectangle 60">
              <a:extLst>
                <a:ext uri="{FF2B5EF4-FFF2-40B4-BE49-F238E27FC236}">
                  <a16:creationId xmlns:a16="http://schemas.microsoft.com/office/drawing/2014/main" id="{095DE4FA-5541-3C9D-5DE4-96C672CCD7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66" y="2212"/>
              <a:ext cx="673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0" u="none" strike="noStrike" cap="none" normalizeH="0" baseline="0">
                  <a:ln>
                    <a:noFill/>
                  </a:ln>
                  <a:solidFill>
                    <a:srgbClr val="FFFFFF"/>
                  </a:solidFill>
                  <a:effectLst/>
                  <a:latin typeface="Cambria" panose="02040503050406030204" pitchFamily="18" charset="0"/>
                </a:rPr>
                <a:t>2'508'033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4" name="Rectangle 61">
              <a:extLst>
                <a:ext uri="{FF2B5EF4-FFF2-40B4-BE49-F238E27FC236}">
                  <a16:creationId xmlns:a16="http://schemas.microsoft.com/office/drawing/2014/main" id="{F5745691-CEBD-A0C2-0465-CEEF51F0E4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70" y="2212"/>
              <a:ext cx="673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0" u="none" strike="noStrike" cap="none" normalizeH="0" baseline="0">
                  <a:ln>
                    <a:noFill/>
                  </a:ln>
                  <a:solidFill>
                    <a:srgbClr val="FFFFFF"/>
                  </a:solidFill>
                  <a:effectLst/>
                  <a:latin typeface="Cambria" panose="02040503050406030204" pitchFamily="18" charset="0"/>
                </a:rPr>
                <a:t>2'828'251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5" name="Rectangle 62">
              <a:extLst>
                <a:ext uri="{FF2B5EF4-FFF2-40B4-BE49-F238E27FC236}">
                  <a16:creationId xmlns:a16="http://schemas.microsoft.com/office/drawing/2014/main" id="{64BA31FE-08AC-98D8-5C70-B98D522F5C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93" y="2233"/>
              <a:ext cx="402" cy="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100" b="1" i="1" u="none" strike="noStrike" cap="none" normalizeH="0" baseline="0">
                  <a:ln>
                    <a:noFill/>
                  </a:ln>
                  <a:solidFill>
                    <a:srgbClr val="FFFFFF"/>
                  </a:solidFill>
                  <a:effectLst/>
                  <a:latin typeface="Cambria" panose="02040503050406030204" pitchFamily="18" charset="0"/>
                </a:rPr>
                <a:t>-320'218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6" name="Rectangle 63">
              <a:extLst>
                <a:ext uri="{FF2B5EF4-FFF2-40B4-BE49-F238E27FC236}">
                  <a16:creationId xmlns:a16="http://schemas.microsoft.com/office/drawing/2014/main" id="{2EA73632-CFC9-6558-A7BE-9B09A79429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14" y="2212"/>
              <a:ext cx="565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0" u="none" strike="noStrike" cap="none" normalizeH="0" baseline="0">
                  <a:ln>
                    <a:noFill/>
                  </a:ln>
                  <a:solidFill>
                    <a:srgbClr val="FFFFFF"/>
                  </a:solidFill>
                  <a:effectLst/>
                  <a:latin typeface="Cambria" panose="02040503050406030204" pitchFamily="18" charset="0"/>
                </a:rPr>
                <a:t>783'441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7" name="Rectangle 64">
              <a:extLst>
                <a:ext uri="{FF2B5EF4-FFF2-40B4-BE49-F238E27FC236}">
                  <a16:creationId xmlns:a16="http://schemas.microsoft.com/office/drawing/2014/main" id="{77BA3FE5-ECF3-8501-AA0F-F8BF490AA4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" y="2407"/>
              <a:ext cx="1665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38 - Charges extraordinaires 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8" name="Rectangle 65">
              <a:extLst>
                <a:ext uri="{FF2B5EF4-FFF2-40B4-BE49-F238E27FC236}">
                  <a16:creationId xmlns:a16="http://schemas.microsoft.com/office/drawing/2014/main" id="{311A6BFE-37D9-24E5-B513-30144BF49F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07" y="2407"/>
              <a:ext cx="129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0" u="none" strike="noStrike" cap="none" normalizeH="0" baseline="0">
                  <a:ln>
                    <a:noFill/>
                  </a:ln>
                  <a:solidFill>
                    <a:srgbClr val="C00000"/>
                  </a:solidFill>
                  <a:effectLst/>
                  <a:latin typeface="Cambria" panose="02040503050406030204" pitchFamily="18" charset="0"/>
                </a:rPr>
                <a:t>(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9" name="Rectangle 66">
              <a:extLst>
                <a:ext uri="{FF2B5EF4-FFF2-40B4-BE49-F238E27FC236}">
                  <a16:creationId xmlns:a16="http://schemas.microsoft.com/office/drawing/2014/main" id="{41FC4D89-33A3-6B14-2FD0-B975D3788D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57" y="2407"/>
              <a:ext cx="1019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0" u="none" strike="noStrike" cap="none" normalizeH="0" baseline="0">
                  <a:ln>
                    <a:noFill/>
                  </a:ln>
                  <a:solidFill>
                    <a:srgbClr val="C00000"/>
                  </a:solidFill>
                  <a:effectLst/>
                  <a:latin typeface="Cambria" panose="02040503050406030204" pitchFamily="18" charset="0"/>
                </a:rPr>
                <a:t>préfinancement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0" name="Rectangle 67">
              <a:extLst>
                <a:ext uri="{FF2B5EF4-FFF2-40B4-BE49-F238E27FC236}">
                  <a16:creationId xmlns:a16="http://schemas.microsoft.com/office/drawing/2014/main" id="{C346C5AE-AB04-7134-9B19-B62770737C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63" y="2407"/>
              <a:ext cx="129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0" u="none" strike="noStrike" cap="none" normalizeH="0" baseline="0">
                  <a:ln>
                    <a:noFill/>
                  </a:ln>
                  <a:solidFill>
                    <a:srgbClr val="C00000"/>
                  </a:solidFill>
                  <a:effectLst/>
                  <a:latin typeface="Cambria" panose="02040503050406030204" pitchFamily="18" charset="0"/>
                </a:rPr>
                <a:t>)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1" name="Rectangle 68">
              <a:extLst>
                <a:ext uri="{FF2B5EF4-FFF2-40B4-BE49-F238E27FC236}">
                  <a16:creationId xmlns:a16="http://schemas.microsoft.com/office/drawing/2014/main" id="{E9E6E1F7-B67E-BA35-EB46-4C62F54361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66" y="2407"/>
              <a:ext cx="673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0" u="none" strike="noStrike" cap="none" normalizeH="0" baseline="0">
                  <a:ln>
                    <a:noFill/>
                  </a:ln>
                  <a:solidFill>
                    <a:srgbClr val="C00000"/>
                  </a:solidFill>
                  <a:effectLst/>
                  <a:latin typeface="Cambria" panose="02040503050406030204" pitchFamily="18" charset="0"/>
                </a:rPr>
                <a:t>4'500'000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2" name="Rectangle 69">
              <a:extLst>
                <a:ext uri="{FF2B5EF4-FFF2-40B4-BE49-F238E27FC236}">
                  <a16:creationId xmlns:a16="http://schemas.microsoft.com/office/drawing/2014/main" id="{28972929-D5F5-B0C4-6FE0-6F9A1234BB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70" y="2407"/>
              <a:ext cx="673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0" u="none" strike="noStrike" cap="none" normalizeH="0" baseline="0">
                  <a:ln>
                    <a:noFill/>
                  </a:ln>
                  <a:solidFill>
                    <a:srgbClr val="C00000"/>
                  </a:solidFill>
                  <a:effectLst/>
                  <a:latin typeface="Cambria" panose="02040503050406030204" pitchFamily="18" charset="0"/>
                </a:rPr>
                <a:t>4'500'000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3" name="Rectangle 70">
              <a:extLst>
                <a:ext uri="{FF2B5EF4-FFF2-40B4-BE49-F238E27FC236}">
                  <a16:creationId xmlns:a16="http://schemas.microsoft.com/office/drawing/2014/main" id="{5C8FE218-9B68-29F7-8CBB-E809484CA4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27" y="2418"/>
              <a:ext cx="178" cy="1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300" b="0" i="1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+0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4" name="Rectangle 71">
              <a:extLst>
                <a:ext uri="{FF2B5EF4-FFF2-40B4-BE49-F238E27FC236}">
                  <a16:creationId xmlns:a16="http://schemas.microsoft.com/office/drawing/2014/main" id="{5D545E31-06CB-8F0B-2B62-B72C9669AE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12" y="2407"/>
              <a:ext cx="150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5" name="Rectangle 72">
              <a:extLst>
                <a:ext uri="{FF2B5EF4-FFF2-40B4-BE49-F238E27FC236}">
                  <a16:creationId xmlns:a16="http://schemas.microsoft.com/office/drawing/2014/main" id="{68093F3C-8F9D-9667-EFE6-37F4E28D61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" y="2573"/>
              <a:ext cx="1693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48 - Revenus extraordinaires 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6" name="Rectangle 73">
              <a:extLst>
                <a:ext uri="{FF2B5EF4-FFF2-40B4-BE49-F238E27FC236}">
                  <a16:creationId xmlns:a16="http://schemas.microsoft.com/office/drawing/2014/main" id="{C7497A13-8851-CD9B-3597-5FDB183FF6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33" y="2573"/>
              <a:ext cx="1670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1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(compensation des charges 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7" name="Rectangle 74">
              <a:extLst>
                <a:ext uri="{FF2B5EF4-FFF2-40B4-BE49-F238E27FC236}">
                  <a16:creationId xmlns:a16="http://schemas.microsoft.com/office/drawing/2014/main" id="{B599666F-CB30-3659-B21F-EA4EC7B957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" y="2726"/>
              <a:ext cx="3063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1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d'amortissement en lien avec le retraitement du PA)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8" name="Rectangle 75">
              <a:extLst>
                <a:ext uri="{FF2B5EF4-FFF2-40B4-BE49-F238E27FC236}">
                  <a16:creationId xmlns:a16="http://schemas.microsoft.com/office/drawing/2014/main" id="{28B98244-C407-3CB7-BC17-08982ACD42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58" y="2648"/>
              <a:ext cx="679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-2'596'886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9" name="Rectangle 76">
              <a:extLst>
                <a:ext uri="{FF2B5EF4-FFF2-40B4-BE49-F238E27FC236}">
                  <a16:creationId xmlns:a16="http://schemas.microsoft.com/office/drawing/2014/main" id="{312F2A92-7637-E793-4ACC-991C619DD0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61" y="2648"/>
              <a:ext cx="679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-1'228'536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0" name="Rectangle 77">
              <a:extLst>
                <a:ext uri="{FF2B5EF4-FFF2-40B4-BE49-F238E27FC236}">
                  <a16:creationId xmlns:a16="http://schemas.microsoft.com/office/drawing/2014/main" id="{DD8B83E2-A59E-52AD-D505-1B92DB1E91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67" y="2659"/>
              <a:ext cx="561" cy="1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300" b="0" i="1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-1'368'350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1" name="Rectangle 78">
              <a:extLst>
                <a:ext uri="{FF2B5EF4-FFF2-40B4-BE49-F238E27FC236}">
                  <a16:creationId xmlns:a16="http://schemas.microsoft.com/office/drawing/2014/main" id="{CDAC7066-EE41-8918-B0CE-5962FB8663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03" y="2648"/>
              <a:ext cx="679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-1'194'218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2" name="Rectangle 79">
              <a:extLst>
                <a:ext uri="{FF2B5EF4-FFF2-40B4-BE49-F238E27FC236}">
                  <a16:creationId xmlns:a16="http://schemas.microsoft.com/office/drawing/2014/main" id="{869794BF-39F8-5C03-3C2B-6AA24FABD9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" y="2890"/>
              <a:ext cx="1664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48 - Revenus extraordinaires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3" name="Rectangle 80">
              <a:extLst>
                <a:ext uri="{FF2B5EF4-FFF2-40B4-BE49-F238E27FC236}">
                  <a16:creationId xmlns:a16="http://schemas.microsoft.com/office/drawing/2014/main" id="{FE4B313D-3978-67EB-190C-A9C9366224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06" y="2890"/>
              <a:ext cx="105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0" u="none" strike="noStrike" cap="none" normalizeH="0" baseline="0">
                  <a:ln>
                    <a:noFill/>
                  </a:ln>
                  <a:solidFill>
                    <a:srgbClr val="C00000"/>
                  </a:solidFill>
                  <a:effectLst/>
                  <a:latin typeface="Cambria" panose="02040503050406030204" pitchFamily="18" charset="0"/>
                </a:rPr>
                <a:t> 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4" name="Rectangle 81">
              <a:extLst>
                <a:ext uri="{FF2B5EF4-FFF2-40B4-BE49-F238E27FC236}">
                  <a16:creationId xmlns:a16="http://schemas.microsoft.com/office/drawing/2014/main" id="{2C1120D8-3A4C-E8C3-C645-0AA1B09DAC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33" y="2890"/>
              <a:ext cx="129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0" u="none" strike="noStrike" cap="none" normalizeH="0" baseline="0">
                  <a:ln>
                    <a:noFill/>
                  </a:ln>
                  <a:solidFill>
                    <a:srgbClr val="C00000"/>
                  </a:solidFill>
                  <a:effectLst/>
                  <a:latin typeface="Cambria" panose="02040503050406030204" pitchFamily="18" charset="0"/>
                </a:rPr>
                <a:t>(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5" name="Rectangle 82">
              <a:extLst>
                <a:ext uri="{FF2B5EF4-FFF2-40B4-BE49-F238E27FC236}">
                  <a16:creationId xmlns:a16="http://schemas.microsoft.com/office/drawing/2014/main" id="{2835535B-7520-F37E-1D1C-D138AF496E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84" y="2890"/>
              <a:ext cx="1622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0" u="none" strike="noStrike" cap="none" normalizeH="0" baseline="0">
                  <a:ln>
                    <a:noFill/>
                  </a:ln>
                  <a:solidFill>
                    <a:srgbClr val="C00000"/>
                  </a:solidFill>
                  <a:effectLst/>
                  <a:latin typeface="Cambria" panose="02040503050406030204" pitchFamily="18" charset="0"/>
                </a:rPr>
                <a:t>réserve politique conjonct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6" name="Rectangle 83">
              <a:extLst>
                <a:ext uri="{FF2B5EF4-FFF2-40B4-BE49-F238E27FC236}">
                  <a16:creationId xmlns:a16="http://schemas.microsoft.com/office/drawing/2014/main" id="{FF032A82-F1B3-8F06-1098-A71431088A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71" y="2890"/>
              <a:ext cx="107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0" u="none" strike="noStrike" cap="none" normalizeH="0" baseline="0">
                  <a:ln>
                    <a:noFill/>
                  </a:ln>
                  <a:solidFill>
                    <a:srgbClr val="C00000"/>
                  </a:solidFill>
                  <a:effectLst/>
                  <a:latin typeface="Cambria" panose="02040503050406030204" pitchFamily="18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7" name="Rectangle 84">
              <a:extLst>
                <a:ext uri="{FF2B5EF4-FFF2-40B4-BE49-F238E27FC236}">
                  <a16:creationId xmlns:a16="http://schemas.microsoft.com/office/drawing/2014/main" id="{B21CFDB5-B464-26E1-C16A-63C9B89F82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99" y="2890"/>
              <a:ext cx="129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0" u="none" strike="noStrike" cap="none" normalizeH="0" baseline="0">
                  <a:ln>
                    <a:noFill/>
                  </a:ln>
                  <a:solidFill>
                    <a:srgbClr val="C00000"/>
                  </a:solidFill>
                  <a:effectLst/>
                  <a:latin typeface="Cambria" panose="02040503050406030204" pitchFamily="18" charset="0"/>
                </a:rPr>
                <a:t>)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8" name="Rectangle 85">
              <a:extLst>
                <a:ext uri="{FF2B5EF4-FFF2-40B4-BE49-F238E27FC236}">
                  <a16:creationId xmlns:a16="http://schemas.microsoft.com/office/drawing/2014/main" id="{31051DAF-7B26-8203-F128-278473B69F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28" y="2890"/>
              <a:ext cx="608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0" u="none" strike="noStrike" cap="none" normalizeH="0" baseline="0">
                  <a:ln>
                    <a:noFill/>
                  </a:ln>
                  <a:solidFill>
                    <a:srgbClr val="C00000"/>
                  </a:solidFill>
                  <a:effectLst/>
                  <a:latin typeface="Cambria" panose="02040503050406030204" pitchFamily="18" charset="0"/>
                </a:rPr>
                <a:t>-828'710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9" name="Rectangle 86">
              <a:extLst>
                <a:ext uri="{FF2B5EF4-FFF2-40B4-BE49-F238E27FC236}">
                  <a16:creationId xmlns:a16="http://schemas.microsoft.com/office/drawing/2014/main" id="{13F59C01-D5E4-BAC2-B7EE-6CAFD79E9A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70" y="2890"/>
              <a:ext cx="150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0" name="Rectangle 87">
              <a:extLst>
                <a:ext uri="{FF2B5EF4-FFF2-40B4-BE49-F238E27FC236}">
                  <a16:creationId xmlns:a16="http://schemas.microsoft.com/office/drawing/2014/main" id="{94C99CEB-0D0E-9621-21EA-7A264C891E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47" y="2900"/>
              <a:ext cx="476" cy="1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300" b="0" i="1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-828'710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1" name="Rectangle 88">
              <a:extLst>
                <a:ext uri="{FF2B5EF4-FFF2-40B4-BE49-F238E27FC236}">
                  <a16:creationId xmlns:a16="http://schemas.microsoft.com/office/drawing/2014/main" id="{789534A4-07C3-8B9E-3B33-8585EED6F7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12" y="2890"/>
              <a:ext cx="150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2" name="Rectangle 89">
              <a:extLst>
                <a:ext uri="{FF2B5EF4-FFF2-40B4-BE49-F238E27FC236}">
                  <a16:creationId xmlns:a16="http://schemas.microsoft.com/office/drawing/2014/main" id="{74AD7BF4-A0FF-6213-3C27-CBDB2A7E3A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3076"/>
              <a:ext cx="1466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Résultat extraordinaire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3" name="Rectangle 90">
              <a:extLst>
                <a:ext uri="{FF2B5EF4-FFF2-40B4-BE49-F238E27FC236}">
                  <a16:creationId xmlns:a16="http://schemas.microsoft.com/office/drawing/2014/main" id="{105BC164-6E99-723E-48F9-AB0740305A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66" y="3076"/>
              <a:ext cx="673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1'074'404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4" name="Rectangle 91">
              <a:extLst>
                <a:ext uri="{FF2B5EF4-FFF2-40B4-BE49-F238E27FC236}">
                  <a16:creationId xmlns:a16="http://schemas.microsoft.com/office/drawing/2014/main" id="{13E4A32E-AE3D-D0EB-0990-2F891540B8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70" y="3076"/>
              <a:ext cx="673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3'271'464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5" name="Rectangle 92">
              <a:extLst>
                <a:ext uri="{FF2B5EF4-FFF2-40B4-BE49-F238E27FC236}">
                  <a16:creationId xmlns:a16="http://schemas.microsoft.com/office/drawing/2014/main" id="{C14FFBDE-17DD-CC65-898D-2100084F7A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36" y="3086"/>
              <a:ext cx="630" cy="1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3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-2'197'060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6" name="Rectangle 93">
              <a:extLst>
                <a:ext uri="{FF2B5EF4-FFF2-40B4-BE49-F238E27FC236}">
                  <a16:creationId xmlns:a16="http://schemas.microsoft.com/office/drawing/2014/main" id="{36991A89-5FE0-EFE8-56DD-7B2A44AE9B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70" y="3076"/>
              <a:ext cx="716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-1'194'218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7" name="Rectangle 94">
              <a:extLst>
                <a:ext uri="{FF2B5EF4-FFF2-40B4-BE49-F238E27FC236}">
                  <a16:creationId xmlns:a16="http://schemas.microsoft.com/office/drawing/2014/main" id="{CA0E7692-33E6-A78C-B130-5E1F9B9EA3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3248"/>
              <a:ext cx="239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0" u="none" strike="noStrike" cap="none" normalizeH="0" baseline="0">
                  <a:ln>
                    <a:noFill/>
                  </a:ln>
                  <a:solidFill>
                    <a:srgbClr val="FFFFFF"/>
                  </a:solidFill>
                  <a:effectLst/>
                  <a:latin typeface="Cambria" panose="02040503050406030204" pitchFamily="18" charset="0"/>
                </a:rPr>
                <a:t>III 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8" name="Rectangle 95">
              <a:extLst>
                <a:ext uri="{FF2B5EF4-FFF2-40B4-BE49-F238E27FC236}">
                  <a16:creationId xmlns:a16="http://schemas.microsoft.com/office/drawing/2014/main" id="{C89F65B3-87BD-6B51-A118-5A81FC4DAD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2" y="3248"/>
              <a:ext cx="148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0" u="none" strike="noStrike" cap="none" normalizeH="0" baseline="0">
                  <a:ln>
                    <a:noFill/>
                  </a:ln>
                  <a:solidFill>
                    <a:srgbClr val="FFFFFF"/>
                  </a:solidFill>
                  <a:effectLst/>
                  <a:latin typeface="Cambria" panose="02040503050406030204" pitchFamily="18" charset="0"/>
                </a:rPr>
                <a:t>- 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9" name="Rectangle 96">
              <a:extLst>
                <a:ext uri="{FF2B5EF4-FFF2-40B4-BE49-F238E27FC236}">
                  <a16:creationId xmlns:a16="http://schemas.microsoft.com/office/drawing/2014/main" id="{96B4BAA6-2278-4E96-6245-B7995A3423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0" y="3248"/>
              <a:ext cx="870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0" u="none" strike="noStrike" cap="none" normalizeH="0" baseline="0">
                  <a:ln>
                    <a:noFill/>
                  </a:ln>
                  <a:solidFill>
                    <a:srgbClr val="FFFFFF"/>
                  </a:solidFill>
                  <a:effectLst/>
                  <a:latin typeface="Cambria" panose="02040503050406030204" pitchFamily="18" charset="0"/>
                </a:rPr>
                <a:t>Résultat total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0" name="Rectangle 97">
              <a:extLst>
                <a:ext uri="{FF2B5EF4-FFF2-40B4-BE49-F238E27FC236}">
                  <a16:creationId xmlns:a16="http://schemas.microsoft.com/office/drawing/2014/main" id="{4D27CD9C-919C-FF7F-BE4A-CD824A0AA7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66" y="3248"/>
              <a:ext cx="673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0" u="none" strike="noStrike" cap="none" normalizeH="0" baseline="0">
                  <a:ln>
                    <a:noFill/>
                  </a:ln>
                  <a:solidFill>
                    <a:srgbClr val="FFFFFF"/>
                  </a:solidFill>
                  <a:effectLst/>
                  <a:latin typeface="Cambria" panose="02040503050406030204" pitchFamily="18" charset="0"/>
                </a:rPr>
                <a:t>3'582'437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1" name="Rectangle 98">
              <a:extLst>
                <a:ext uri="{FF2B5EF4-FFF2-40B4-BE49-F238E27FC236}">
                  <a16:creationId xmlns:a16="http://schemas.microsoft.com/office/drawing/2014/main" id="{8EB05122-67C3-9651-021C-49D924F0D6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70" y="3248"/>
              <a:ext cx="673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0" u="none" strike="noStrike" cap="none" normalizeH="0" baseline="0">
                  <a:ln>
                    <a:noFill/>
                  </a:ln>
                  <a:solidFill>
                    <a:srgbClr val="FFFFFF"/>
                  </a:solidFill>
                  <a:effectLst/>
                  <a:latin typeface="Cambria" panose="02040503050406030204" pitchFamily="18" charset="0"/>
                </a:rPr>
                <a:t>6'099'715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2" name="Rectangle 99">
              <a:extLst>
                <a:ext uri="{FF2B5EF4-FFF2-40B4-BE49-F238E27FC236}">
                  <a16:creationId xmlns:a16="http://schemas.microsoft.com/office/drawing/2014/main" id="{754028B5-5DFB-2988-EA21-6488E34B6E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34" y="3258"/>
              <a:ext cx="606" cy="1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300" b="1" i="1" u="none" strike="noStrike" cap="none" normalizeH="0" baseline="0">
                  <a:ln>
                    <a:noFill/>
                  </a:ln>
                  <a:solidFill>
                    <a:srgbClr val="FFFFFF"/>
                  </a:solidFill>
                  <a:effectLst/>
                  <a:latin typeface="Cambria" panose="02040503050406030204" pitchFamily="18" charset="0"/>
                </a:rPr>
                <a:t>-2'517'278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3" name="Rectangle 100">
              <a:extLst>
                <a:ext uri="{FF2B5EF4-FFF2-40B4-BE49-F238E27FC236}">
                  <a16:creationId xmlns:a16="http://schemas.microsoft.com/office/drawing/2014/main" id="{5A34D2E8-3765-42AF-F4AE-4DC229BF04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73" y="3248"/>
              <a:ext cx="608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0" u="none" strike="noStrike" cap="none" normalizeH="0" baseline="0">
                  <a:ln>
                    <a:noFill/>
                  </a:ln>
                  <a:solidFill>
                    <a:srgbClr val="FFFFFF"/>
                  </a:solidFill>
                  <a:effectLst/>
                  <a:latin typeface="Cambria" panose="02040503050406030204" pitchFamily="18" charset="0"/>
                </a:rPr>
                <a:t>-410'777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4" name="Rectangle 101">
              <a:extLst>
                <a:ext uri="{FF2B5EF4-FFF2-40B4-BE49-F238E27FC236}">
                  <a16:creationId xmlns:a16="http://schemas.microsoft.com/office/drawing/2014/main" id="{A90551AB-0813-C3BB-F72E-56D697D7EF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59" y="748"/>
              <a:ext cx="615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0" u="none" strike="noStrike" cap="none" normalizeH="0" baseline="0">
                  <a:ln>
                    <a:noFill/>
                  </a:ln>
                  <a:solidFill>
                    <a:srgbClr val="FFFFFF"/>
                  </a:solidFill>
                  <a:effectLst/>
                  <a:latin typeface="Cambria" panose="02040503050406030204" pitchFamily="18" charset="0"/>
                </a:rPr>
                <a:t>Comptes 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5" name="Rectangle 102">
              <a:extLst>
                <a:ext uri="{FF2B5EF4-FFF2-40B4-BE49-F238E27FC236}">
                  <a16:creationId xmlns:a16="http://schemas.microsoft.com/office/drawing/2014/main" id="{FBE31E33-89E0-4C0F-CC07-408928D4D6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60" y="901"/>
              <a:ext cx="381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0" u="none" strike="noStrike" cap="none" normalizeH="0" baseline="0">
                  <a:ln>
                    <a:noFill/>
                  </a:ln>
                  <a:solidFill>
                    <a:srgbClr val="FFFFFF"/>
                  </a:solidFill>
                  <a:effectLst/>
                  <a:latin typeface="Cambria" panose="02040503050406030204" pitchFamily="18" charset="0"/>
                </a:rPr>
                <a:t>2025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6" name="Rectangle 103">
              <a:extLst>
                <a:ext uri="{FF2B5EF4-FFF2-40B4-BE49-F238E27FC236}">
                  <a16:creationId xmlns:a16="http://schemas.microsoft.com/office/drawing/2014/main" id="{6D15D5C6-C639-3B48-DA44-ED85DAEC25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07" y="748"/>
              <a:ext cx="493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0" u="none" strike="noStrike" cap="none" normalizeH="0" baseline="0">
                  <a:ln>
                    <a:noFill/>
                  </a:ln>
                  <a:solidFill>
                    <a:srgbClr val="FFFFFF"/>
                  </a:solidFill>
                  <a:effectLst/>
                  <a:latin typeface="Cambria" panose="02040503050406030204" pitchFamily="18" charset="0"/>
                </a:rPr>
                <a:t>Budget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7" name="Rectangle 104">
              <a:extLst>
                <a:ext uri="{FF2B5EF4-FFF2-40B4-BE49-F238E27FC236}">
                  <a16:creationId xmlns:a16="http://schemas.microsoft.com/office/drawing/2014/main" id="{0BEB9440-235A-B365-EFFF-CB9A2A78F3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63" y="901"/>
              <a:ext cx="381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0" u="none" strike="noStrike" cap="none" normalizeH="0" baseline="0">
                  <a:ln>
                    <a:noFill/>
                  </a:ln>
                  <a:solidFill>
                    <a:srgbClr val="FFFFFF"/>
                  </a:solidFill>
                  <a:effectLst/>
                  <a:latin typeface="Cambria" panose="02040503050406030204" pitchFamily="18" charset="0"/>
                </a:rPr>
                <a:t>2025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8" name="Rectangle 105">
              <a:extLst>
                <a:ext uri="{FF2B5EF4-FFF2-40B4-BE49-F238E27FC236}">
                  <a16:creationId xmlns:a16="http://schemas.microsoft.com/office/drawing/2014/main" id="{81614789-B896-30E8-145D-73CA876B6D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72" y="840"/>
              <a:ext cx="356" cy="1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200" b="1" i="1" u="none" strike="noStrike" cap="none" normalizeH="0" baseline="0">
                  <a:ln>
                    <a:noFill/>
                  </a:ln>
                  <a:solidFill>
                    <a:srgbClr val="FFFFFF"/>
                  </a:solidFill>
                  <a:effectLst/>
                  <a:latin typeface="Cambria" panose="02040503050406030204" pitchFamily="18" charset="0"/>
                </a:rPr>
                <a:t>Écarts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9" name="Rectangle 106">
              <a:extLst>
                <a:ext uri="{FF2B5EF4-FFF2-40B4-BE49-F238E27FC236}">
                  <a16:creationId xmlns:a16="http://schemas.microsoft.com/office/drawing/2014/main" id="{1A6D4C10-0DB5-C4C7-513E-3B7B4E95B7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94" y="748"/>
              <a:ext cx="587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0" u="none" strike="noStrike" cap="none" normalizeH="0" baseline="0">
                  <a:ln>
                    <a:noFill/>
                  </a:ln>
                  <a:solidFill>
                    <a:srgbClr val="FFFFFF"/>
                  </a:solidFill>
                  <a:effectLst/>
                  <a:latin typeface="Cambria" panose="02040503050406030204" pitchFamily="18" charset="0"/>
                </a:rPr>
                <a:t>Comptes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0" name="Rectangle 107">
              <a:extLst>
                <a:ext uri="{FF2B5EF4-FFF2-40B4-BE49-F238E27FC236}">
                  <a16:creationId xmlns:a16="http://schemas.microsoft.com/office/drawing/2014/main" id="{1E32062C-2599-08A7-5B5B-D5ECAF37FF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94" y="901"/>
              <a:ext cx="381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500" b="1" i="0" u="none" strike="noStrike" cap="none" normalizeH="0" baseline="0">
                  <a:ln>
                    <a:noFill/>
                  </a:ln>
                  <a:solidFill>
                    <a:srgbClr val="FFFFFF"/>
                  </a:solidFill>
                  <a:effectLst/>
                  <a:latin typeface="Cambria" panose="02040503050406030204" pitchFamily="18" charset="0"/>
                </a:rPr>
                <a:t>2024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1" name="Rectangle 108">
              <a:extLst>
                <a:ext uri="{FF2B5EF4-FFF2-40B4-BE49-F238E27FC236}">
                  <a16:creationId xmlns:a16="http://schemas.microsoft.com/office/drawing/2014/main" id="{3E645AC1-AB5D-93B9-B0A7-BFD1664778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4" y="727"/>
              <a:ext cx="17" cy="32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12" name="Rectangle 109">
              <a:extLst>
                <a:ext uri="{FF2B5EF4-FFF2-40B4-BE49-F238E27FC236}">
                  <a16:creationId xmlns:a16="http://schemas.microsoft.com/office/drawing/2014/main" id="{C79854C3-A3B1-2692-2F17-1780BC5B1A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43" y="744"/>
              <a:ext cx="17" cy="30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13" name="Rectangle 110">
              <a:extLst>
                <a:ext uri="{FF2B5EF4-FFF2-40B4-BE49-F238E27FC236}">
                  <a16:creationId xmlns:a16="http://schemas.microsoft.com/office/drawing/2014/main" id="{D8A078FB-B0B5-51C8-8FFB-6F1DE957D3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47" y="744"/>
              <a:ext cx="16" cy="30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14" name="Rectangle 111">
              <a:extLst>
                <a:ext uri="{FF2B5EF4-FFF2-40B4-BE49-F238E27FC236}">
                  <a16:creationId xmlns:a16="http://schemas.microsoft.com/office/drawing/2014/main" id="{9069D667-8362-0998-5A02-DB25B3FC33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0" y="744"/>
              <a:ext cx="17" cy="30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15" name="Rectangle 112">
              <a:extLst>
                <a:ext uri="{FF2B5EF4-FFF2-40B4-BE49-F238E27FC236}">
                  <a16:creationId xmlns:a16="http://schemas.microsoft.com/office/drawing/2014/main" id="{3E98E42D-6E52-85A0-5DBA-3881EF18AB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67" y="744"/>
              <a:ext cx="17" cy="30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16" name="Rectangle 113">
              <a:extLst>
                <a:ext uri="{FF2B5EF4-FFF2-40B4-BE49-F238E27FC236}">
                  <a16:creationId xmlns:a16="http://schemas.microsoft.com/office/drawing/2014/main" id="{A348FC1D-430E-95EE-144E-23F61AA020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91" y="744"/>
              <a:ext cx="17" cy="30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17" name="Rectangle 114">
              <a:extLst>
                <a:ext uri="{FF2B5EF4-FFF2-40B4-BE49-F238E27FC236}">
                  <a16:creationId xmlns:a16="http://schemas.microsoft.com/office/drawing/2014/main" id="{FF8A1B73-EFCA-F9E9-512D-47D47F1A25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4" y="1078"/>
              <a:ext cx="17" cy="16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18" name="Rectangle 115">
              <a:extLst>
                <a:ext uri="{FF2B5EF4-FFF2-40B4-BE49-F238E27FC236}">
                  <a16:creationId xmlns:a16="http://schemas.microsoft.com/office/drawing/2014/main" id="{C4AD64BA-E29A-ECB6-7790-2041F91223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43" y="1078"/>
              <a:ext cx="17" cy="16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19" name="Rectangle 116">
              <a:extLst>
                <a:ext uri="{FF2B5EF4-FFF2-40B4-BE49-F238E27FC236}">
                  <a16:creationId xmlns:a16="http://schemas.microsoft.com/office/drawing/2014/main" id="{79DDB482-25F7-3E5E-46E3-03EC867169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47" y="1078"/>
              <a:ext cx="16" cy="16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20" name="Rectangle 117">
              <a:extLst>
                <a:ext uri="{FF2B5EF4-FFF2-40B4-BE49-F238E27FC236}">
                  <a16:creationId xmlns:a16="http://schemas.microsoft.com/office/drawing/2014/main" id="{C18DC179-0740-BA36-D9DF-E996E039AE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0" y="1078"/>
              <a:ext cx="17" cy="16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21" name="Rectangle 118">
              <a:extLst>
                <a:ext uri="{FF2B5EF4-FFF2-40B4-BE49-F238E27FC236}">
                  <a16:creationId xmlns:a16="http://schemas.microsoft.com/office/drawing/2014/main" id="{D56B3304-83C9-8314-7693-B49DEE7907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67" y="1078"/>
              <a:ext cx="17" cy="16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22" name="Rectangle 119">
              <a:extLst>
                <a:ext uri="{FF2B5EF4-FFF2-40B4-BE49-F238E27FC236}">
                  <a16:creationId xmlns:a16="http://schemas.microsoft.com/office/drawing/2014/main" id="{9F91BC5A-B164-198E-CC2F-118506646B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91" y="1078"/>
              <a:ext cx="17" cy="16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23" name="Rectangle 120">
              <a:extLst>
                <a:ext uri="{FF2B5EF4-FFF2-40B4-BE49-F238E27FC236}">
                  <a16:creationId xmlns:a16="http://schemas.microsoft.com/office/drawing/2014/main" id="{8E531246-B7B9-07C5-B405-86C8BDD4F5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1" y="1633"/>
              <a:ext cx="3472" cy="1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24" name="Rectangle 121">
              <a:extLst>
                <a:ext uri="{FF2B5EF4-FFF2-40B4-BE49-F238E27FC236}">
                  <a16:creationId xmlns:a16="http://schemas.microsoft.com/office/drawing/2014/main" id="{301FD037-E892-CD1D-5B98-51F06D65A1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43" y="1264"/>
              <a:ext cx="17" cy="36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25" name="Rectangle 122">
              <a:extLst>
                <a:ext uri="{FF2B5EF4-FFF2-40B4-BE49-F238E27FC236}">
                  <a16:creationId xmlns:a16="http://schemas.microsoft.com/office/drawing/2014/main" id="{74FE5786-D0D8-FB6B-DE28-1EB97EF33B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47" y="1264"/>
              <a:ext cx="16" cy="36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26" name="Rectangle 123">
              <a:extLst>
                <a:ext uri="{FF2B5EF4-FFF2-40B4-BE49-F238E27FC236}">
                  <a16:creationId xmlns:a16="http://schemas.microsoft.com/office/drawing/2014/main" id="{17B7DACE-68D7-FC47-3311-9FDCFD8D89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0" y="1264"/>
              <a:ext cx="17" cy="36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27" name="Rectangle 124">
              <a:extLst>
                <a:ext uri="{FF2B5EF4-FFF2-40B4-BE49-F238E27FC236}">
                  <a16:creationId xmlns:a16="http://schemas.microsoft.com/office/drawing/2014/main" id="{3886A7CC-66DA-4E14-EF48-EA7909AAC9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67" y="1264"/>
              <a:ext cx="17" cy="36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28" name="Rectangle 125">
              <a:extLst>
                <a:ext uri="{FF2B5EF4-FFF2-40B4-BE49-F238E27FC236}">
                  <a16:creationId xmlns:a16="http://schemas.microsoft.com/office/drawing/2014/main" id="{6280B744-BAFA-75D8-9F1F-FEB4B0E002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91" y="1264"/>
              <a:ext cx="17" cy="36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29" name="Rectangle 126">
              <a:extLst>
                <a:ext uri="{FF2B5EF4-FFF2-40B4-BE49-F238E27FC236}">
                  <a16:creationId xmlns:a16="http://schemas.microsoft.com/office/drawing/2014/main" id="{52D329A6-04C3-4174-4F51-23E0739EA4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4" y="1264"/>
              <a:ext cx="17" cy="5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30" name="Rectangle 127">
              <a:extLst>
                <a:ext uri="{FF2B5EF4-FFF2-40B4-BE49-F238E27FC236}">
                  <a16:creationId xmlns:a16="http://schemas.microsoft.com/office/drawing/2014/main" id="{26BD792E-7A7F-A996-8F8E-1370D60F42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43" y="1654"/>
              <a:ext cx="17" cy="1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31" name="Rectangle 128">
              <a:extLst>
                <a:ext uri="{FF2B5EF4-FFF2-40B4-BE49-F238E27FC236}">
                  <a16:creationId xmlns:a16="http://schemas.microsoft.com/office/drawing/2014/main" id="{84E2CB92-CAA0-6CB1-6EC1-C67129B1BA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47" y="1654"/>
              <a:ext cx="16" cy="1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32" name="Rectangle 129">
              <a:extLst>
                <a:ext uri="{FF2B5EF4-FFF2-40B4-BE49-F238E27FC236}">
                  <a16:creationId xmlns:a16="http://schemas.microsoft.com/office/drawing/2014/main" id="{42B7C019-9B33-3C55-3B06-F098DEA015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0" y="1654"/>
              <a:ext cx="17" cy="1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33" name="Rectangle 130">
              <a:extLst>
                <a:ext uri="{FF2B5EF4-FFF2-40B4-BE49-F238E27FC236}">
                  <a16:creationId xmlns:a16="http://schemas.microsoft.com/office/drawing/2014/main" id="{011BD8AE-DC3E-01E2-9975-57CFFCA03B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67" y="1654"/>
              <a:ext cx="17" cy="1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34" name="Rectangle 131">
              <a:extLst>
                <a:ext uri="{FF2B5EF4-FFF2-40B4-BE49-F238E27FC236}">
                  <a16:creationId xmlns:a16="http://schemas.microsoft.com/office/drawing/2014/main" id="{A0B3B622-959F-1288-6ADB-97A6636069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91" y="1654"/>
              <a:ext cx="17" cy="1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35" name="Rectangle 132">
              <a:extLst>
                <a:ext uri="{FF2B5EF4-FFF2-40B4-BE49-F238E27FC236}">
                  <a16:creationId xmlns:a16="http://schemas.microsoft.com/office/drawing/2014/main" id="{A7F0D5CB-7A63-F54B-9D2D-2DC1BDE3EB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1" y="2378"/>
              <a:ext cx="3472" cy="1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36" name="Rectangle 133">
              <a:extLst>
                <a:ext uri="{FF2B5EF4-FFF2-40B4-BE49-F238E27FC236}">
                  <a16:creationId xmlns:a16="http://schemas.microsoft.com/office/drawing/2014/main" id="{EBC8C269-F47B-28EB-DB00-C02632F242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43" y="1839"/>
              <a:ext cx="17" cy="53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37" name="Rectangle 134">
              <a:extLst>
                <a:ext uri="{FF2B5EF4-FFF2-40B4-BE49-F238E27FC236}">
                  <a16:creationId xmlns:a16="http://schemas.microsoft.com/office/drawing/2014/main" id="{7DC31F83-C393-68D6-3CF3-1471F45107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47" y="1839"/>
              <a:ext cx="16" cy="53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38" name="Rectangle 135">
              <a:extLst>
                <a:ext uri="{FF2B5EF4-FFF2-40B4-BE49-F238E27FC236}">
                  <a16:creationId xmlns:a16="http://schemas.microsoft.com/office/drawing/2014/main" id="{53A04077-9C79-5E59-781B-FF6C4D231B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0" y="1839"/>
              <a:ext cx="17" cy="53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39" name="Rectangle 136">
              <a:extLst>
                <a:ext uri="{FF2B5EF4-FFF2-40B4-BE49-F238E27FC236}">
                  <a16:creationId xmlns:a16="http://schemas.microsoft.com/office/drawing/2014/main" id="{351F2A37-BD89-FF7D-AA00-1250964D99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67" y="1839"/>
              <a:ext cx="17" cy="53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40" name="Rectangle 137">
              <a:extLst>
                <a:ext uri="{FF2B5EF4-FFF2-40B4-BE49-F238E27FC236}">
                  <a16:creationId xmlns:a16="http://schemas.microsoft.com/office/drawing/2014/main" id="{064EED98-86F7-F33E-F579-662FC631A31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91" y="1839"/>
              <a:ext cx="17" cy="53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41" name="Rectangle 138">
              <a:extLst>
                <a:ext uri="{FF2B5EF4-FFF2-40B4-BE49-F238E27FC236}">
                  <a16:creationId xmlns:a16="http://schemas.microsoft.com/office/drawing/2014/main" id="{BCA80182-AAD8-5CAE-2E63-F6E8CAFC24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4" y="1839"/>
              <a:ext cx="17" cy="72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42" name="Rectangle 139">
              <a:extLst>
                <a:ext uri="{FF2B5EF4-FFF2-40B4-BE49-F238E27FC236}">
                  <a16:creationId xmlns:a16="http://schemas.microsoft.com/office/drawing/2014/main" id="{A4D30D43-D315-683D-5659-687E0EA7EE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43" y="2399"/>
              <a:ext cx="17" cy="1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43" name="Rectangle 140">
              <a:extLst>
                <a:ext uri="{FF2B5EF4-FFF2-40B4-BE49-F238E27FC236}">
                  <a16:creationId xmlns:a16="http://schemas.microsoft.com/office/drawing/2014/main" id="{FDC3602C-AADB-F150-50B6-9EC1AF7957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47" y="2399"/>
              <a:ext cx="16" cy="1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44" name="Rectangle 141">
              <a:extLst>
                <a:ext uri="{FF2B5EF4-FFF2-40B4-BE49-F238E27FC236}">
                  <a16:creationId xmlns:a16="http://schemas.microsoft.com/office/drawing/2014/main" id="{9BE28C96-7EC7-1A0E-81AF-CE68792CBF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0" y="2399"/>
              <a:ext cx="17" cy="1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45" name="Rectangle 142">
              <a:extLst>
                <a:ext uri="{FF2B5EF4-FFF2-40B4-BE49-F238E27FC236}">
                  <a16:creationId xmlns:a16="http://schemas.microsoft.com/office/drawing/2014/main" id="{4F95C7F9-E470-F074-467A-73D27B67F5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67" y="2399"/>
              <a:ext cx="17" cy="1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46" name="Rectangle 143">
              <a:extLst>
                <a:ext uri="{FF2B5EF4-FFF2-40B4-BE49-F238E27FC236}">
                  <a16:creationId xmlns:a16="http://schemas.microsoft.com/office/drawing/2014/main" id="{BF8242A5-0643-AC8D-902F-EFBC2F0C82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91" y="2399"/>
              <a:ext cx="17" cy="1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47" name="Rectangle 144">
              <a:extLst>
                <a:ext uri="{FF2B5EF4-FFF2-40B4-BE49-F238E27FC236}">
                  <a16:creationId xmlns:a16="http://schemas.microsoft.com/office/drawing/2014/main" id="{FF4B7EF0-3376-EFAA-A8A0-60BC429DA1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4" y="2584"/>
              <a:ext cx="17" cy="27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48" name="Rectangle 145">
              <a:extLst>
                <a:ext uri="{FF2B5EF4-FFF2-40B4-BE49-F238E27FC236}">
                  <a16:creationId xmlns:a16="http://schemas.microsoft.com/office/drawing/2014/main" id="{59107948-CCB2-4D8D-19C9-CFB3DF5C07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43" y="2584"/>
              <a:ext cx="17" cy="27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49" name="Rectangle 146">
              <a:extLst>
                <a:ext uri="{FF2B5EF4-FFF2-40B4-BE49-F238E27FC236}">
                  <a16:creationId xmlns:a16="http://schemas.microsoft.com/office/drawing/2014/main" id="{C9C3B7B3-F220-FF3D-C5F6-3FC1EFB8A9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47" y="2584"/>
              <a:ext cx="16" cy="27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50" name="Rectangle 147">
              <a:extLst>
                <a:ext uri="{FF2B5EF4-FFF2-40B4-BE49-F238E27FC236}">
                  <a16:creationId xmlns:a16="http://schemas.microsoft.com/office/drawing/2014/main" id="{7E8CD643-1B75-8076-B2B2-505F933758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0" y="2584"/>
              <a:ext cx="17" cy="27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51" name="Rectangle 148">
              <a:extLst>
                <a:ext uri="{FF2B5EF4-FFF2-40B4-BE49-F238E27FC236}">
                  <a16:creationId xmlns:a16="http://schemas.microsoft.com/office/drawing/2014/main" id="{AEBF8960-DBE2-D267-A0AE-9EAC305E08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67" y="2584"/>
              <a:ext cx="17" cy="27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52" name="Rectangle 149">
              <a:extLst>
                <a:ext uri="{FF2B5EF4-FFF2-40B4-BE49-F238E27FC236}">
                  <a16:creationId xmlns:a16="http://schemas.microsoft.com/office/drawing/2014/main" id="{33E147F4-3523-DAFE-D8D6-53A6813AC1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91" y="2584"/>
              <a:ext cx="17" cy="27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53" name="Rectangle 150">
              <a:extLst>
                <a:ext uri="{FF2B5EF4-FFF2-40B4-BE49-F238E27FC236}">
                  <a16:creationId xmlns:a16="http://schemas.microsoft.com/office/drawing/2014/main" id="{BB6FDEBD-D37E-7045-6D09-4662FC8113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4" y="2881"/>
              <a:ext cx="17" cy="52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54" name="Rectangle 151">
              <a:extLst>
                <a:ext uri="{FF2B5EF4-FFF2-40B4-BE49-F238E27FC236}">
                  <a16:creationId xmlns:a16="http://schemas.microsoft.com/office/drawing/2014/main" id="{C963729B-BC3A-E87F-DC54-8ACA41E5B0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43" y="2881"/>
              <a:ext cx="17" cy="52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55" name="Rectangle 152">
              <a:extLst>
                <a:ext uri="{FF2B5EF4-FFF2-40B4-BE49-F238E27FC236}">
                  <a16:creationId xmlns:a16="http://schemas.microsoft.com/office/drawing/2014/main" id="{68A09629-522D-F649-BF04-D79E87E4FD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47" y="2881"/>
              <a:ext cx="16" cy="52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56" name="Rectangle 153">
              <a:extLst>
                <a:ext uri="{FF2B5EF4-FFF2-40B4-BE49-F238E27FC236}">
                  <a16:creationId xmlns:a16="http://schemas.microsoft.com/office/drawing/2014/main" id="{32330F23-D1A1-CCD5-D739-47A4CD9144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0" y="2881"/>
              <a:ext cx="17" cy="52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57" name="Rectangle 154">
              <a:extLst>
                <a:ext uri="{FF2B5EF4-FFF2-40B4-BE49-F238E27FC236}">
                  <a16:creationId xmlns:a16="http://schemas.microsoft.com/office/drawing/2014/main" id="{298F5FD5-BB4D-BE30-CBF8-9553426184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67" y="2881"/>
              <a:ext cx="17" cy="52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58" name="Rectangle 155">
              <a:extLst>
                <a:ext uri="{FF2B5EF4-FFF2-40B4-BE49-F238E27FC236}">
                  <a16:creationId xmlns:a16="http://schemas.microsoft.com/office/drawing/2014/main" id="{14BDDE8D-8BE3-F45E-474F-7195047F95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91" y="2881"/>
              <a:ext cx="17" cy="52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59" name="Rectangle 156">
              <a:extLst>
                <a:ext uri="{FF2B5EF4-FFF2-40B4-BE49-F238E27FC236}">
                  <a16:creationId xmlns:a16="http://schemas.microsoft.com/office/drawing/2014/main" id="{057A6B1C-FEA0-6E3D-FD8D-6041DD7065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1" y="727"/>
              <a:ext cx="6937" cy="1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60" name="Rectangle 157">
              <a:extLst>
                <a:ext uri="{FF2B5EF4-FFF2-40B4-BE49-F238E27FC236}">
                  <a16:creationId xmlns:a16="http://schemas.microsoft.com/office/drawing/2014/main" id="{9C66F3F8-B086-A394-3380-E719DF2577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4" y="1053"/>
              <a:ext cx="6954" cy="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61" name="Rectangle 158">
              <a:extLst>
                <a:ext uri="{FF2B5EF4-FFF2-40B4-BE49-F238E27FC236}">
                  <a16:creationId xmlns:a16="http://schemas.microsoft.com/office/drawing/2014/main" id="{7D797730-2895-662F-56F7-907CD7B567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4" y="1239"/>
              <a:ext cx="6954" cy="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62" name="Rectangle 159">
              <a:extLst>
                <a:ext uri="{FF2B5EF4-FFF2-40B4-BE49-F238E27FC236}">
                  <a16:creationId xmlns:a16="http://schemas.microsoft.com/office/drawing/2014/main" id="{28702DA1-5C03-ECBC-6377-FA71411381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1" y="1429"/>
              <a:ext cx="6937" cy="1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63" name="Rectangle 160">
              <a:extLst>
                <a:ext uri="{FF2B5EF4-FFF2-40B4-BE49-F238E27FC236}">
                  <a16:creationId xmlns:a16="http://schemas.microsoft.com/office/drawing/2014/main" id="{5F06C954-9366-90D4-257E-EC638FD3B0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43" y="1628"/>
              <a:ext cx="3465" cy="2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64" name="Rectangle 161">
              <a:extLst>
                <a:ext uri="{FF2B5EF4-FFF2-40B4-BE49-F238E27FC236}">
                  <a16:creationId xmlns:a16="http://schemas.microsoft.com/office/drawing/2014/main" id="{DDCBAB00-CA7A-8156-0ABB-190848783E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4" y="1814"/>
              <a:ext cx="6954" cy="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65" name="Rectangle 162">
              <a:extLst>
                <a:ext uri="{FF2B5EF4-FFF2-40B4-BE49-F238E27FC236}">
                  <a16:creationId xmlns:a16="http://schemas.microsoft.com/office/drawing/2014/main" id="{AA405D46-90A8-5E4A-8F78-2F212DB471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1" y="2004"/>
              <a:ext cx="6937" cy="1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66" name="Rectangle 163">
              <a:extLst>
                <a:ext uri="{FF2B5EF4-FFF2-40B4-BE49-F238E27FC236}">
                  <a16:creationId xmlns:a16="http://schemas.microsoft.com/office/drawing/2014/main" id="{CD35622D-386F-CA6B-18B8-605DECE85F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1" y="2174"/>
              <a:ext cx="6937" cy="1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67" name="Rectangle 164">
              <a:extLst>
                <a:ext uri="{FF2B5EF4-FFF2-40B4-BE49-F238E27FC236}">
                  <a16:creationId xmlns:a16="http://schemas.microsoft.com/office/drawing/2014/main" id="{A0D69D37-8FBA-84D4-5323-C6118C96DB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43" y="2373"/>
              <a:ext cx="3465" cy="2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68" name="Rectangle 165">
              <a:extLst>
                <a:ext uri="{FF2B5EF4-FFF2-40B4-BE49-F238E27FC236}">
                  <a16:creationId xmlns:a16="http://schemas.microsoft.com/office/drawing/2014/main" id="{1A091042-1695-6488-1942-41FF6D99CC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4" y="2559"/>
              <a:ext cx="6954" cy="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69" name="Rectangle 166">
              <a:extLst>
                <a:ext uri="{FF2B5EF4-FFF2-40B4-BE49-F238E27FC236}">
                  <a16:creationId xmlns:a16="http://schemas.microsoft.com/office/drawing/2014/main" id="{DD0B6EA8-84D7-977D-2306-EE41421255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4" y="2856"/>
              <a:ext cx="6954" cy="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70" name="Rectangle 167">
              <a:extLst>
                <a:ext uri="{FF2B5EF4-FFF2-40B4-BE49-F238E27FC236}">
                  <a16:creationId xmlns:a16="http://schemas.microsoft.com/office/drawing/2014/main" id="{C7BAD205-39AC-4F8D-AD4A-6941EFFBA6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1" y="3046"/>
              <a:ext cx="6937" cy="1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71" name="Rectangle 168">
              <a:extLst>
                <a:ext uri="{FF2B5EF4-FFF2-40B4-BE49-F238E27FC236}">
                  <a16:creationId xmlns:a16="http://schemas.microsoft.com/office/drawing/2014/main" id="{06FD69D9-FA23-7CB1-B01D-C8F65B84AD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1" y="3232"/>
              <a:ext cx="6937" cy="1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  <p:sp>
          <p:nvSpPr>
            <p:cNvPr id="172" name="Rectangle 169">
              <a:extLst>
                <a:ext uri="{FF2B5EF4-FFF2-40B4-BE49-F238E27FC236}">
                  <a16:creationId xmlns:a16="http://schemas.microsoft.com/office/drawing/2014/main" id="{00DB0410-C708-ED25-AEFA-12C2F7BA58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1" y="3390"/>
              <a:ext cx="6937" cy="1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CH"/>
            </a:p>
          </p:txBody>
        </p:sp>
      </p:grpSp>
    </p:spTree>
    <p:extLst>
      <p:ext uri="{BB962C8B-B14F-4D97-AF65-F5344CB8AC3E}">
        <p14:creationId xmlns:p14="http://schemas.microsoft.com/office/powerpoint/2010/main" val="39716196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H" dirty="0"/>
              <a:t>29 juin 2026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EF723-A0B9-483B-BBE1-7B3408EA7A33}" type="slidenum">
              <a:rPr lang="fr-CH" smtClean="0"/>
              <a:t>12</a:t>
            </a:fld>
            <a:endParaRPr lang="fr-CH"/>
          </a:p>
        </p:txBody>
      </p:sp>
      <p:sp>
        <p:nvSpPr>
          <p:cNvPr id="7" name="Titre 1"/>
          <p:cNvSpPr>
            <a:spLocks noGrp="1"/>
          </p:cNvSpPr>
          <p:nvPr>
            <p:ph type="title"/>
          </p:nvPr>
        </p:nvSpPr>
        <p:spPr>
          <a:xfrm>
            <a:off x="1094016" y="166956"/>
            <a:ext cx="10348824" cy="1485900"/>
          </a:xfrm>
        </p:spPr>
        <p:txBody>
          <a:bodyPr>
            <a:normAutofit/>
          </a:bodyPr>
          <a:lstStyle/>
          <a:p>
            <a:r>
              <a:rPr lang="fr-CH" sz="2800" b="1" dirty="0"/>
              <a:t>Le compte de résultat 2025</a:t>
            </a:r>
            <a:br>
              <a:rPr lang="fr-CH" sz="3200" dirty="0"/>
            </a:br>
            <a:r>
              <a:rPr lang="fr-CH" sz="1800" dirty="0"/>
              <a:t>(charges nettes et variations au </a:t>
            </a:r>
            <a:br>
              <a:rPr lang="fr-CH" sz="1800" dirty="0"/>
            </a:br>
            <a:r>
              <a:rPr lang="fr-CH" sz="1800" dirty="0"/>
              <a:t>  budget en milliers de CHF)</a:t>
            </a:r>
            <a:br>
              <a:rPr lang="fr-CH" sz="2400" dirty="0"/>
            </a:br>
            <a:endParaRPr lang="fr-CH" sz="3200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160E945E-8139-F6DC-29F6-D2EC6F0F1C1C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29581" y="166957"/>
            <a:ext cx="6685231" cy="6635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9130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2FB1013-917D-8B6A-1E44-AF737D76B0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H" dirty="0"/>
              <a:t>29 juin 2026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22832C0-E4F3-0A45-C46A-4B5E2543FF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EF723-A0B9-483B-BBE1-7B3408EA7A33}" type="slidenum">
              <a:rPr lang="fr-CH" smtClean="0"/>
              <a:t>13</a:t>
            </a:fld>
            <a:endParaRPr lang="fr-CH"/>
          </a:p>
        </p:txBody>
      </p:sp>
      <p:sp>
        <p:nvSpPr>
          <p:cNvPr id="9" name="Titre 1">
            <a:extLst>
              <a:ext uri="{FF2B5EF4-FFF2-40B4-BE49-F238E27FC236}">
                <a16:creationId xmlns:a16="http://schemas.microsoft.com/office/drawing/2014/main" id="{634BAAE8-D135-D3A4-86A5-E3C3168883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4016" y="166956"/>
            <a:ext cx="10348824" cy="1485900"/>
          </a:xfrm>
        </p:spPr>
        <p:txBody>
          <a:bodyPr>
            <a:normAutofit/>
          </a:bodyPr>
          <a:lstStyle/>
          <a:p>
            <a:pPr algn="ctr"/>
            <a:r>
              <a:rPr lang="fr-CH" sz="2800" b="1" dirty="0"/>
              <a:t>Écarts comptes 2025 – budget 2025</a:t>
            </a:r>
            <a:br>
              <a:rPr lang="fr-CH" sz="3200" dirty="0"/>
            </a:br>
            <a:br>
              <a:rPr lang="fr-CH" sz="2400" dirty="0"/>
            </a:br>
            <a:endParaRPr lang="fr-CH" sz="3200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44985519-063E-9F68-0EE1-1ED215DB20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8971" y="668802"/>
            <a:ext cx="4538176" cy="606708"/>
          </a:xfrm>
          <a:prstGeom prst="rect">
            <a:avLst/>
          </a:prstGeom>
        </p:spPr>
      </p:pic>
      <p:grpSp>
        <p:nvGrpSpPr>
          <p:cNvPr id="36" name="Groupe 35">
            <a:extLst>
              <a:ext uri="{FF2B5EF4-FFF2-40B4-BE49-F238E27FC236}">
                <a16:creationId xmlns:a16="http://schemas.microsoft.com/office/drawing/2014/main" id="{E85293F3-701F-5110-80C3-D542016E64ED}"/>
              </a:ext>
            </a:extLst>
          </p:cNvPr>
          <p:cNvGrpSpPr/>
          <p:nvPr/>
        </p:nvGrpSpPr>
        <p:grpSpPr>
          <a:xfrm>
            <a:off x="920425" y="1275510"/>
            <a:ext cx="11093652" cy="5368176"/>
            <a:chOff x="921688" y="1406016"/>
            <a:chExt cx="11032264" cy="5237670"/>
          </a:xfrm>
        </p:grpSpPr>
        <p:pic>
          <p:nvPicPr>
            <p:cNvPr id="29" name="Image 28">
              <a:extLst>
                <a:ext uri="{FF2B5EF4-FFF2-40B4-BE49-F238E27FC236}">
                  <a16:creationId xmlns:a16="http://schemas.microsoft.com/office/drawing/2014/main" id="{814C7C5D-7F17-EE8A-600A-AB6D174048C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2452" t="6388" b="4313"/>
            <a:stretch/>
          </p:blipFill>
          <p:spPr>
            <a:xfrm>
              <a:off x="921688" y="1437229"/>
              <a:ext cx="11032264" cy="4756473"/>
            </a:xfrm>
            <a:prstGeom prst="rect">
              <a:avLst/>
            </a:prstGeom>
          </p:spPr>
        </p:pic>
        <p:sp>
          <p:nvSpPr>
            <p:cNvPr id="10" name="ZoneTexte 9">
              <a:extLst>
                <a:ext uri="{FF2B5EF4-FFF2-40B4-BE49-F238E27FC236}">
                  <a16:creationId xmlns:a16="http://schemas.microsoft.com/office/drawing/2014/main" id="{FBC5EFD0-50A5-BFBA-F722-3F548A430751}"/>
                </a:ext>
              </a:extLst>
            </p:cNvPr>
            <p:cNvSpPr txBox="1"/>
            <p:nvPr/>
          </p:nvSpPr>
          <p:spPr>
            <a:xfrm>
              <a:off x="5334002" y="6182021"/>
              <a:ext cx="8597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CH" sz="1200" b="1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Milliers de CHF</a:t>
              </a:r>
            </a:p>
          </p:txBody>
        </p:sp>
        <p:sp>
          <p:nvSpPr>
            <p:cNvPr id="12" name="ZoneTexte 2">
              <a:extLst>
                <a:ext uri="{FF2B5EF4-FFF2-40B4-BE49-F238E27FC236}">
                  <a16:creationId xmlns:a16="http://schemas.microsoft.com/office/drawing/2014/main" id="{CB37DF8A-C012-3FCC-3BCD-7AEEBD667E11}"/>
                </a:ext>
              </a:extLst>
            </p:cNvPr>
            <p:cNvSpPr txBox="1"/>
            <p:nvPr/>
          </p:nvSpPr>
          <p:spPr>
            <a:xfrm>
              <a:off x="2728708" y="1801484"/>
              <a:ext cx="144000" cy="140687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ctr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fr-CH" sz="1800" dirty="0"/>
                <a:t>+</a:t>
              </a:r>
            </a:p>
          </p:txBody>
        </p:sp>
        <p:sp>
          <p:nvSpPr>
            <p:cNvPr id="13" name="ZoneTexte 2">
              <a:extLst>
                <a:ext uri="{FF2B5EF4-FFF2-40B4-BE49-F238E27FC236}">
                  <a16:creationId xmlns:a16="http://schemas.microsoft.com/office/drawing/2014/main" id="{819CBD16-41A7-6ECF-2AA5-2812306C5B27}"/>
                </a:ext>
              </a:extLst>
            </p:cNvPr>
            <p:cNvSpPr txBox="1"/>
            <p:nvPr/>
          </p:nvSpPr>
          <p:spPr>
            <a:xfrm>
              <a:off x="2728708" y="2083280"/>
              <a:ext cx="144000" cy="140687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ctr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fr-CH" sz="1800" dirty="0"/>
                <a:t>+</a:t>
              </a:r>
            </a:p>
          </p:txBody>
        </p:sp>
        <p:sp>
          <p:nvSpPr>
            <p:cNvPr id="14" name="ZoneTexte 2">
              <a:extLst>
                <a:ext uri="{FF2B5EF4-FFF2-40B4-BE49-F238E27FC236}">
                  <a16:creationId xmlns:a16="http://schemas.microsoft.com/office/drawing/2014/main" id="{0E1FB3CB-53B2-ABCA-6C7D-65EF6DB25324}"/>
                </a:ext>
              </a:extLst>
            </p:cNvPr>
            <p:cNvSpPr txBox="1"/>
            <p:nvPr/>
          </p:nvSpPr>
          <p:spPr>
            <a:xfrm>
              <a:off x="2728708" y="2365076"/>
              <a:ext cx="144000" cy="140687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ctr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fr-CH" sz="1800" dirty="0"/>
                <a:t>+</a:t>
              </a:r>
            </a:p>
          </p:txBody>
        </p:sp>
        <p:sp>
          <p:nvSpPr>
            <p:cNvPr id="15" name="ZoneTexte 2">
              <a:extLst>
                <a:ext uri="{FF2B5EF4-FFF2-40B4-BE49-F238E27FC236}">
                  <a16:creationId xmlns:a16="http://schemas.microsoft.com/office/drawing/2014/main" id="{1FBDD15A-D2CE-F31C-EA59-F2EF92D53614}"/>
                </a:ext>
              </a:extLst>
            </p:cNvPr>
            <p:cNvSpPr txBox="1"/>
            <p:nvPr/>
          </p:nvSpPr>
          <p:spPr>
            <a:xfrm>
              <a:off x="2734459" y="2603740"/>
              <a:ext cx="144000" cy="140687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ctr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fr-CH" sz="1800" dirty="0"/>
                <a:t>+</a:t>
              </a:r>
            </a:p>
          </p:txBody>
        </p:sp>
        <p:sp>
          <p:nvSpPr>
            <p:cNvPr id="16" name="ZoneTexte 2">
              <a:extLst>
                <a:ext uri="{FF2B5EF4-FFF2-40B4-BE49-F238E27FC236}">
                  <a16:creationId xmlns:a16="http://schemas.microsoft.com/office/drawing/2014/main" id="{98372DCC-A464-8B69-9A0E-AEA5A80611D8}"/>
                </a:ext>
              </a:extLst>
            </p:cNvPr>
            <p:cNvSpPr txBox="1"/>
            <p:nvPr/>
          </p:nvSpPr>
          <p:spPr>
            <a:xfrm>
              <a:off x="2728708" y="2815192"/>
              <a:ext cx="144000" cy="140687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ctr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fr-CH" sz="1800" dirty="0"/>
                <a:t>+</a:t>
              </a:r>
            </a:p>
          </p:txBody>
        </p:sp>
        <p:sp>
          <p:nvSpPr>
            <p:cNvPr id="17" name="ZoneTexte 2">
              <a:extLst>
                <a:ext uri="{FF2B5EF4-FFF2-40B4-BE49-F238E27FC236}">
                  <a16:creationId xmlns:a16="http://schemas.microsoft.com/office/drawing/2014/main" id="{B557E995-7BC3-00DF-4018-9198DAE956BE}"/>
                </a:ext>
              </a:extLst>
            </p:cNvPr>
            <p:cNvSpPr txBox="1"/>
            <p:nvPr/>
          </p:nvSpPr>
          <p:spPr>
            <a:xfrm>
              <a:off x="2728708" y="3081744"/>
              <a:ext cx="144000" cy="140687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ctr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fr-CH" sz="1800" dirty="0"/>
                <a:t>+</a:t>
              </a:r>
            </a:p>
          </p:txBody>
        </p:sp>
        <p:sp>
          <p:nvSpPr>
            <p:cNvPr id="18" name="ZoneTexte 2">
              <a:extLst>
                <a:ext uri="{FF2B5EF4-FFF2-40B4-BE49-F238E27FC236}">
                  <a16:creationId xmlns:a16="http://schemas.microsoft.com/office/drawing/2014/main" id="{30D5FC25-A394-BC07-23B8-2C152BA25A3E}"/>
                </a:ext>
              </a:extLst>
            </p:cNvPr>
            <p:cNvSpPr txBox="1"/>
            <p:nvPr/>
          </p:nvSpPr>
          <p:spPr>
            <a:xfrm>
              <a:off x="2728708" y="3377950"/>
              <a:ext cx="144000" cy="140687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ctr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fr-CH" sz="1800" dirty="0"/>
                <a:t>+</a:t>
              </a:r>
            </a:p>
          </p:txBody>
        </p:sp>
        <p:sp>
          <p:nvSpPr>
            <p:cNvPr id="19" name="ZoneTexte 2">
              <a:extLst>
                <a:ext uri="{FF2B5EF4-FFF2-40B4-BE49-F238E27FC236}">
                  <a16:creationId xmlns:a16="http://schemas.microsoft.com/office/drawing/2014/main" id="{C20C61B7-D6B3-8F12-9069-9B877DE6A544}"/>
                </a:ext>
              </a:extLst>
            </p:cNvPr>
            <p:cNvSpPr txBox="1"/>
            <p:nvPr/>
          </p:nvSpPr>
          <p:spPr>
            <a:xfrm>
              <a:off x="2734459" y="3573482"/>
              <a:ext cx="144000" cy="140687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ctr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fr-CH" sz="1800" dirty="0"/>
                <a:t>+</a:t>
              </a:r>
            </a:p>
          </p:txBody>
        </p:sp>
        <p:sp>
          <p:nvSpPr>
            <p:cNvPr id="20" name="ZoneTexte 2">
              <a:extLst>
                <a:ext uri="{FF2B5EF4-FFF2-40B4-BE49-F238E27FC236}">
                  <a16:creationId xmlns:a16="http://schemas.microsoft.com/office/drawing/2014/main" id="{39EBDA57-6693-12F1-3386-C51E958CB445}"/>
                </a:ext>
              </a:extLst>
            </p:cNvPr>
            <p:cNvSpPr txBox="1"/>
            <p:nvPr/>
          </p:nvSpPr>
          <p:spPr>
            <a:xfrm>
              <a:off x="2728708" y="3820146"/>
              <a:ext cx="144000" cy="140687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ctr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fr-CH" sz="1800" dirty="0"/>
                <a:t>+</a:t>
              </a:r>
            </a:p>
          </p:txBody>
        </p:sp>
        <p:sp>
          <p:nvSpPr>
            <p:cNvPr id="21" name="ZoneTexte 2">
              <a:extLst>
                <a:ext uri="{FF2B5EF4-FFF2-40B4-BE49-F238E27FC236}">
                  <a16:creationId xmlns:a16="http://schemas.microsoft.com/office/drawing/2014/main" id="{0099BA1F-C005-D46D-B04C-54FD8D38C491}"/>
                </a:ext>
              </a:extLst>
            </p:cNvPr>
            <p:cNvSpPr txBox="1"/>
            <p:nvPr/>
          </p:nvSpPr>
          <p:spPr>
            <a:xfrm>
              <a:off x="2728708" y="4041288"/>
              <a:ext cx="144000" cy="140687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ctr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fr-CH" sz="1800" dirty="0"/>
                <a:t>+</a:t>
              </a:r>
            </a:p>
          </p:txBody>
        </p:sp>
        <p:sp>
          <p:nvSpPr>
            <p:cNvPr id="22" name="ZoneTexte 2">
              <a:extLst>
                <a:ext uri="{FF2B5EF4-FFF2-40B4-BE49-F238E27FC236}">
                  <a16:creationId xmlns:a16="http://schemas.microsoft.com/office/drawing/2014/main" id="{5249C916-0D80-1435-B139-DCAEC7D23933}"/>
                </a:ext>
              </a:extLst>
            </p:cNvPr>
            <p:cNvSpPr txBox="1"/>
            <p:nvPr/>
          </p:nvSpPr>
          <p:spPr>
            <a:xfrm>
              <a:off x="2728708" y="4321315"/>
              <a:ext cx="144000" cy="140687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ctr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fr-CH" sz="1800" dirty="0"/>
                <a:t>+</a:t>
              </a:r>
            </a:p>
          </p:txBody>
        </p:sp>
        <p:sp>
          <p:nvSpPr>
            <p:cNvPr id="23" name="ZoneTexte 2">
              <a:extLst>
                <a:ext uri="{FF2B5EF4-FFF2-40B4-BE49-F238E27FC236}">
                  <a16:creationId xmlns:a16="http://schemas.microsoft.com/office/drawing/2014/main" id="{AB04DEC7-6346-D5F4-13C8-51DE6164B4BC}"/>
                </a:ext>
              </a:extLst>
            </p:cNvPr>
            <p:cNvSpPr txBox="1"/>
            <p:nvPr/>
          </p:nvSpPr>
          <p:spPr>
            <a:xfrm>
              <a:off x="2728708" y="4578488"/>
              <a:ext cx="144000" cy="140687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ctr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fr-CH" sz="1800" dirty="0"/>
                <a:t>+</a:t>
              </a:r>
            </a:p>
          </p:txBody>
        </p:sp>
        <p:sp>
          <p:nvSpPr>
            <p:cNvPr id="24" name="ZoneTexte 2">
              <a:extLst>
                <a:ext uri="{FF2B5EF4-FFF2-40B4-BE49-F238E27FC236}">
                  <a16:creationId xmlns:a16="http://schemas.microsoft.com/office/drawing/2014/main" id="{70A54321-07C8-5072-33D1-6A2A2F082B76}"/>
                </a:ext>
              </a:extLst>
            </p:cNvPr>
            <p:cNvSpPr txBox="1"/>
            <p:nvPr/>
          </p:nvSpPr>
          <p:spPr>
            <a:xfrm>
              <a:off x="2728708" y="4788171"/>
              <a:ext cx="144000" cy="140687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ctr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fr-CH" sz="1800" dirty="0"/>
                <a:t>+</a:t>
              </a:r>
            </a:p>
          </p:txBody>
        </p:sp>
        <p:sp>
          <p:nvSpPr>
            <p:cNvPr id="25" name="ZoneTexte 2">
              <a:extLst>
                <a:ext uri="{FF2B5EF4-FFF2-40B4-BE49-F238E27FC236}">
                  <a16:creationId xmlns:a16="http://schemas.microsoft.com/office/drawing/2014/main" id="{483A6937-6B8C-32DE-8A41-D65581D39AE2}"/>
                </a:ext>
              </a:extLst>
            </p:cNvPr>
            <p:cNvSpPr txBox="1"/>
            <p:nvPr/>
          </p:nvSpPr>
          <p:spPr>
            <a:xfrm>
              <a:off x="2728708" y="5071275"/>
              <a:ext cx="144000" cy="140687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ctr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fr-CH" sz="1800" dirty="0"/>
                <a:t>+</a:t>
              </a:r>
            </a:p>
          </p:txBody>
        </p:sp>
        <p:sp>
          <p:nvSpPr>
            <p:cNvPr id="26" name="ZoneTexte 2">
              <a:extLst>
                <a:ext uri="{FF2B5EF4-FFF2-40B4-BE49-F238E27FC236}">
                  <a16:creationId xmlns:a16="http://schemas.microsoft.com/office/drawing/2014/main" id="{169E53ED-2E80-794C-4C27-433788457FE7}"/>
                </a:ext>
              </a:extLst>
            </p:cNvPr>
            <p:cNvSpPr txBox="1"/>
            <p:nvPr/>
          </p:nvSpPr>
          <p:spPr>
            <a:xfrm>
              <a:off x="2728708" y="5325371"/>
              <a:ext cx="144000" cy="140687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ctr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fr-CH" sz="1800" dirty="0"/>
                <a:t>+</a:t>
              </a:r>
            </a:p>
          </p:txBody>
        </p:sp>
        <p:sp>
          <p:nvSpPr>
            <p:cNvPr id="27" name="ZoneTexte 2">
              <a:extLst>
                <a:ext uri="{FF2B5EF4-FFF2-40B4-BE49-F238E27FC236}">
                  <a16:creationId xmlns:a16="http://schemas.microsoft.com/office/drawing/2014/main" id="{DF65FF77-A7F2-538D-5BD8-672FB6207806}"/>
                </a:ext>
              </a:extLst>
            </p:cNvPr>
            <p:cNvSpPr txBox="1"/>
            <p:nvPr/>
          </p:nvSpPr>
          <p:spPr>
            <a:xfrm>
              <a:off x="2728708" y="5579467"/>
              <a:ext cx="144000" cy="140687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ctr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fr-CH" sz="1800" dirty="0"/>
                <a:t>=</a:t>
              </a:r>
            </a:p>
          </p:txBody>
        </p:sp>
        <p:sp>
          <p:nvSpPr>
            <p:cNvPr id="33" name="ZoneTexte 32">
              <a:extLst>
                <a:ext uri="{FF2B5EF4-FFF2-40B4-BE49-F238E27FC236}">
                  <a16:creationId xmlns:a16="http://schemas.microsoft.com/office/drawing/2014/main" id="{CD45F1E5-A8EB-2EC7-E2C3-BE173C605E16}"/>
                </a:ext>
              </a:extLst>
            </p:cNvPr>
            <p:cNvSpPr txBox="1"/>
            <p:nvPr/>
          </p:nvSpPr>
          <p:spPr>
            <a:xfrm>
              <a:off x="1796092" y="1406016"/>
              <a:ext cx="1204571" cy="2852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CH" sz="13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Budget 2025</a:t>
              </a:r>
            </a:p>
          </p:txBody>
        </p:sp>
        <p:sp>
          <p:nvSpPr>
            <p:cNvPr id="34" name="ZoneTexte 2">
              <a:extLst>
                <a:ext uri="{FF2B5EF4-FFF2-40B4-BE49-F238E27FC236}">
                  <a16:creationId xmlns:a16="http://schemas.microsoft.com/office/drawing/2014/main" id="{5AF916F5-5C51-A73C-B9F5-FF91B68F0218}"/>
                </a:ext>
              </a:extLst>
            </p:cNvPr>
            <p:cNvSpPr txBox="1"/>
            <p:nvPr/>
          </p:nvSpPr>
          <p:spPr>
            <a:xfrm>
              <a:off x="2728708" y="1548114"/>
              <a:ext cx="144000" cy="140687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ctr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fr-CH" sz="1800" dirty="0"/>
                <a:t>+</a:t>
              </a:r>
            </a:p>
          </p:txBody>
        </p:sp>
        <p:sp>
          <p:nvSpPr>
            <p:cNvPr id="35" name="ZoneTexte 34">
              <a:extLst>
                <a:ext uri="{FF2B5EF4-FFF2-40B4-BE49-F238E27FC236}">
                  <a16:creationId xmlns:a16="http://schemas.microsoft.com/office/drawing/2014/main" id="{84FC98AA-8A04-4EBB-97C7-869750021DBD}"/>
                </a:ext>
              </a:extLst>
            </p:cNvPr>
            <p:cNvSpPr txBox="1"/>
            <p:nvPr/>
          </p:nvSpPr>
          <p:spPr>
            <a:xfrm>
              <a:off x="1668137" y="5579467"/>
              <a:ext cx="1204571" cy="2852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CH" sz="13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Comptes 2025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987925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2FB1013-917D-8B6A-1E44-AF737D76B0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H" dirty="0"/>
              <a:t>29 juin 2026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22832C0-E4F3-0A45-C46A-4B5E2543FF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EF723-A0B9-483B-BBE1-7B3408EA7A33}" type="slidenum">
              <a:rPr lang="fr-CH" smtClean="0"/>
              <a:t>14</a:t>
            </a:fld>
            <a:endParaRPr lang="fr-CH"/>
          </a:p>
        </p:txBody>
      </p:sp>
      <p:sp>
        <p:nvSpPr>
          <p:cNvPr id="9" name="Titre 1">
            <a:extLst>
              <a:ext uri="{FF2B5EF4-FFF2-40B4-BE49-F238E27FC236}">
                <a16:creationId xmlns:a16="http://schemas.microsoft.com/office/drawing/2014/main" id="{634BAAE8-D135-D3A4-86A5-E3C3168883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4016" y="166956"/>
            <a:ext cx="10348824" cy="1485900"/>
          </a:xfrm>
        </p:spPr>
        <p:txBody>
          <a:bodyPr>
            <a:normAutofit/>
          </a:bodyPr>
          <a:lstStyle/>
          <a:p>
            <a:pPr algn="ctr"/>
            <a:r>
              <a:rPr lang="fr-CH" sz="2800" b="1" dirty="0"/>
              <a:t>Écarts comptes 2025 – comptes 2024</a:t>
            </a:r>
            <a:br>
              <a:rPr lang="fr-CH" sz="3200" dirty="0"/>
            </a:br>
            <a:br>
              <a:rPr lang="fr-CH" sz="2400" dirty="0"/>
            </a:br>
            <a:endParaRPr lang="fr-CH" sz="3200" dirty="0"/>
          </a:p>
        </p:txBody>
      </p: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1890EAA1-9C5A-0712-21F2-87333C59548A}"/>
              </a:ext>
            </a:extLst>
          </p:cNvPr>
          <p:cNvGrpSpPr/>
          <p:nvPr/>
        </p:nvGrpSpPr>
        <p:grpSpPr>
          <a:xfrm>
            <a:off x="939123" y="1275510"/>
            <a:ext cx="10503717" cy="5323691"/>
            <a:chOff x="799712" y="1306538"/>
            <a:chExt cx="10592575" cy="5412991"/>
          </a:xfrm>
        </p:grpSpPr>
        <p:pic>
          <p:nvPicPr>
            <p:cNvPr id="11" name="Image 10">
              <a:extLst>
                <a:ext uri="{FF2B5EF4-FFF2-40B4-BE49-F238E27FC236}">
                  <a16:creationId xmlns:a16="http://schemas.microsoft.com/office/drawing/2014/main" id="{CC92944E-B27F-A3CA-378D-16058FA8D48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8771" t="5498" r="4156" b="13211"/>
            <a:stretch/>
          </p:blipFill>
          <p:spPr>
            <a:xfrm>
              <a:off x="799712" y="1334963"/>
              <a:ext cx="10592575" cy="4901255"/>
            </a:xfrm>
            <a:prstGeom prst="rect">
              <a:avLst/>
            </a:prstGeom>
          </p:spPr>
        </p:pic>
        <p:sp>
          <p:nvSpPr>
            <p:cNvPr id="7" name="ZoneTexte 6">
              <a:extLst>
                <a:ext uri="{FF2B5EF4-FFF2-40B4-BE49-F238E27FC236}">
                  <a16:creationId xmlns:a16="http://schemas.microsoft.com/office/drawing/2014/main" id="{A56DB300-4062-1BD4-7FEF-266F6C9C4FD6}"/>
                </a:ext>
              </a:extLst>
            </p:cNvPr>
            <p:cNvSpPr txBox="1"/>
            <p:nvPr/>
          </p:nvSpPr>
          <p:spPr>
            <a:xfrm>
              <a:off x="5327777" y="6247922"/>
              <a:ext cx="866834" cy="4716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CH" sz="1200" b="1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Milliers de CHF</a:t>
              </a:r>
            </a:p>
          </p:txBody>
        </p:sp>
        <p:grpSp>
          <p:nvGrpSpPr>
            <p:cNvPr id="38" name="Groupe 37">
              <a:extLst>
                <a:ext uri="{FF2B5EF4-FFF2-40B4-BE49-F238E27FC236}">
                  <a16:creationId xmlns:a16="http://schemas.microsoft.com/office/drawing/2014/main" id="{42624E23-CFC4-702E-169F-D75CEBA36CE4}"/>
                </a:ext>
              </a:extLst>
            </p:cNvPr>
            <p:cNvGrpSpPr/>
            <p:nvPr/>
          </p:nvGrpSpPr>
          <p:grpSpPr>
            <a:xfrm>
              <a:off x="1596219" y="1306538"/>
              <a:ext cx="1292863" cy="4620091"/>
              <a:chOff x="1596137" y="1368918"/>
              <a:chExt cx="1282322" cy="4522691"/>
            </a:xfrm>
          </p:grpSpPr>
          <p:sp>
            <p:nvSpPr>
              <p:cNvPr id="40" name="ZoneTexte 2">
                <a:extLst>
                  <a:ext uri="{FF2B5EF4-FFF2-40B4-BE49-F238E27FC236}">
                    <a16:creationId xmlns:a16="http://schemas.microsoft.com/office/drawing/2014/main" id="{89C8C122-A20D-13F0-C99C-BDDB0DD75249}"/>
                  </a:ext>
                </a:extLst>
              </p:cNvPr>
              <p:cNvSpPr txBox="1"/>
              <p:nvPr/>
            </p:nvSpPr>
            <p:spPr>
              <a:xfrm>
                <a:off x="2728708" y="1801484"/>
                <a:ext cx="144000" cy="140687"/>
              </a:xfrm>
              <a:prstGeom prst="rect">
                <a:avLst/>
              </a:prstGeom>
              <a:noFill/>
              <a:ln w="9525" cmpd="sng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wrap="square" rtlCol="0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fr-CH" sz="1800" dirty="0"/>
                  <a:t>+</a:t>
                </a:r>
              </a:p>
            </p:txBody>
          </p:sp>
          <p:sp>
            <p:nvSpPr>
              <p:cNvPr id="41" name="ZoneTexte 2">
                <a:extLst>
                  <a:ext uri="{FF2B5EF4-FFF2-40B4-BE49-F238E27FC236}">
                    <a16:creationId xmlns:a16="http://schemas.microsoft.com/office/drawing/2014/main" id="{1CBFA156-DF25-4DB9-26DF-F4E0EC7F3CB6}"/>
                  </a:ext>
                </a:extLst>
              </p:cNvPr>
              <p:cNvSpPr txBox="1"/>
              <p:nvPr/>
            </p:nvSpPr>
            <p:spPr>
              <a:xfrm>
                <a:off x="2728708" y="2083280"/>
                <a:ext cx="144000" cy="140687"/>
              </a:xfrm>
              <a:prstGeom prst="rect">
                <a:avLst/>
              </a:prstGeom>
              <a:noFill/>
              <a:ln w="9525" cmpd="sng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wrap="square" rtlCol="0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fr-CH" sz="1800" dirty="0"/>
                  <a:t>+</a:t>
                </a:r>
              </a:p>
            </p:txBody>
          </p:sp>
          <p:sp>
            <p:nvSpPr>
              <p:cNvPr id="42" name="ZoneTexte 2">
                <a:extLst>
                  <a:ext uri="{FF2B5EF4-FFF2-40B4-BE49-F238E27FC236}">
                    <a16:creationId xmlns:a16="http://schemas.microsoft.com/office/drawing/2014/main" id="{6087DFA0-3D16-2025-1AC8-F9669858717C}"/>
                  </a:ext>
                </a:extLst>
              </p:cNvPr>
              <p:cNvSpPr txBox="1"/>
              <p:nvPr/>
            </p:nvSpPr>
            <p:spPr>
              <a:xfrm>
                <a:off x="2728708" y="2365076"/>
                <a:ext cx="144000" cy="140687"/>
              </a:xfrm>
              <a:prstGeom prst="rect">
                <a:avLst/>
              </a:prstGeom>
              <a:noFill/>
              <a:ln w="9525" cmpd="sng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wrap="square" rtlCol="0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fr-CH" sz="1800" dirty="0"/>
                  <a:t>+</a:t>
                </a:r>
              </a:p>
            </p:txBody>
          </p:sp>
          <p:sp>
            <p:nvSpPr>
              <p:cNvPr id="43" name="ZoneTexte 2">
                <a:extLst>
                  <a:ext uri="{FF2B5EF4-FFF2-40B4-BE49-F238E27FC236}">
                    <a16:creationId xmlns:a16="http://schemas.microsoft.com/office/drawing/2014/main" id="{A3F0DDA9-6E94-2F9F-7649-B880C822BAA9}"/>
                  </a:ext>
                </a:extLst>
              </p:cNvPr>
              <p:cNvSpPr txBox="1"/>
              <p:nvPr/>
            </p:nvSpPr>
            <p:spPr>
              <a:xfrm>
                <a:off x="2734459" y="2603740"/>
                <a:ext cx="144000" cy="140687"/>
              </a:xfrm>
              <a:prstGeom prst="rect">
                <a:avLst/>
              </a:prstGeom>
              <a:noFill/>
              <a:ln w="9525" cmpd="sng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wrap="square" rtlCol="0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fr-CH" sz="1800" dirty="0"/>
                  <a:t>+</a:t>
                </a:r>
              </a:p>
            </p:txBody>
          </p:sp>
          <p:sp>
            <p:nvSpPr>
              <p:cNvPr id="44" name="ZoneTexte 2">
                <a:extLst>
                  <a:ext uri="{FF2B5EF4-FFF2-40B4-BE49-F238E27FC236}">
                    <a16:creationId xmlns:a16="http://schemas.microsoft.com/office/drawing/2014/main" id="{B8DDD870-4862-12E3-8D2D-ABAE7115D6DF}"/>
                  </a:ext>
                </a:extLst>
              </p:cNvPr>
              <p:cNvSpPr txBox="1"/>
              <p:nvPr/>
            </p:nvSpPr>
            <p:spPr>
              <a:xfrm>
                <a:off x="2728708" y="2815192"/>
                <a:ext cx="144000" cy="140687"/>
              </a:xfrm>
              <a:prstGeom prst="rect">
                <a:avLst/>
              </a:prstGeom>
              <a:noFill/>
              <a:ln w="9525" cmpd="sng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wrap="square" rtlCol="0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fr-CH" sz="1800" dirty="0"/>
                  <a:t>+</a:t>
                </a:r>
              </a:p>
            </p:txBody>
          </p:sp>
          <p:sp>
            <p:nvSpPr>
              <p:cNvPr id="45" name="ZoneTexte 2">
                <a:extLst>
                  <a:ext uri="{FF2B5EF4-FFF2-40B4-BE49-F238E27FC236}">
                    <a16:creationId xmlns:a16="http://schemas.microsoft.com/office/drawing/2014/main" id="{225A846E-CB4E-769E-122E-DB8B57A3F02E}"/>
                  </a:ext>
                </a:extLst>
              </p:cNvPr>
              <p:cNvSpPr txBox="1"/>
              <p:nvPr/>
            </p:nvSpPr>
            <p:spPr>
              <a:xfrm>
                <a:off x="2728708" y="3081744"/>
                <a:ext cx="144000" cy="140687"/>
              </a:xfrm>
              <a:prstGeom prst="rect">
                <a:avLst/>
              </a:prstGeom>
              <a:noFill/>
              <a:ln w="9525" cmpd="sng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wrap="square" rtlCol="0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fr-CH" sz="1800" dirty="0"/>
                  <a:t>+</a:t>
                </a:r>
              </a:p>
            </p:txBody>
          </p:sp>
          <p:sp>
            <p:nvSpPr>
              <p:cNvPr id="46" name="ZoneTexte 2">
                <a:extLst>
                  <a:ext uri="{FF2B5EF4-FFF2-40B4-BE49-F238E27FC236}">
                    <a16:creationId xmlns:a16="http://schemas.microsoft.com/office/drawing/2014/main" id="{C3279A9F-A9DA-A85B-4522-81281F31CB7C}"/>
                  </a:ext>
                </a:extLst>
              </p:cNvPr>
              <p:cNvSpPr txBox="1"/>
              <p:nvPr/>
            </p:nvSpPr>
            <p:spPr>
              <a:xfrm>
                <a:off x="2728708" y="3377950"/>
                <a:ext cx="144000" cy="140687"/>
              </a:xfrm>
              <a:prstGeom prst="rect">
                <a:avLst/>
              </a:prstGeom>
              <a:noFill/>
              <a:ln w="9525" cmpd="sng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wrap="square" rtlCol="0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fr-CH" sz="1800" dirty="0"/>
                  <a:t>+</a:t>
                </a:r>
              </a:p>
            </p:txBody>
          </p:sp>
          <p:sp>
            <p:nvSpPr>
              <p:cNvPr id="47" name="ZoneTexte 2">
                <a:extLst>
                  <a:ext uri="{FF2B5EF4-FFF2-40B4-BE49-F238E27FC236}">
                    <a16:creationId xmlns:a16="http://schemas.microsoft.com/office/drawing/2014/main" id="{0D4E2104-4B60-5193-4C14-4E572DA8F6C7}"/>
                  </a:ext>
                </a:extLst>
              </p:cNvPr>
              <p:cNvSpPr txBox="1"/>
              <p:nvPr/>
            </p:nvSpPr>
            <p:spPr>
              <a:xfrm>
                <a:off x="2734459" y="3573482"/>
                <a:ext cx="144000" cy="140687"/>
              </a:xfrm>
              <a:prstGeom prst="rect">
                <a:avLst/>
              </a:prstGeom>
              <a:noFill/>
              <a:ln w="9525" cmpd="sng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wrap="square" rtlCol="0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fr-CH" sz="1800" dirty="0"/>
                  <a:t>+</a:t>
                </a:r>
              </a:p>
            </p:txBody>
          </p:sp>
          <p:sp>
            <p:nvSpPr>
              <p:cNvPr id="48" name="ZoneTexte 2">
                <a:extLst>
                  <a:ext uri="{FF2B5EF4-FFF2-40B4-BE49-F238E27FC236}">
                    <a16:creationId xmlns:a16="http://schemas.microsoft.com/office/drawing/2014/main" id="{5DD64F38-DC57-E5A1-8B51-D2419251B1F8}"/>
                  </a:ext>
                </a:extLst>
              </p:cNvPr>
              <p:cNvSpPr txBox="1"/>
              <p:nvPr/>
            </p:nvSpPr>
            <p:spPr>
              <a:xfrm>
                <a:off x="2728708" y="3820146"/>
                <a:ext cx="144000" cy="140687"/>
              </a:xfrm>
              <a:prstGeom prst="rect">
                <a:avLst/>
              </a:prstGeom>
              <a:noFill/>
              <a:ln w="9525" cmpd="sng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wrap="square" rtlCol="0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fr-CH" sz="1800" dirty="0"/>
                  <a:t>+</a:t>
                </a:r>
              </a:p>
            </p:txBody>
          </p:sp>
          <p:sp>
            <p:nvSpPr>
              <p:cNvPr id="49" name="ZoneTexte 2">
                <a:extLst>
                  <a:ext uri="{FF2B5EF4-FFF2-40B4-BE49-F238E27FC236}">
                    <a16:creationId xmlns:a16="http://schemas.microsoft.com/office/drawing/2014/main" id="{2EF1646D-6220-31F7-3849-6313F60683EF}"/>
                  </a:ext>
                </a:extLst>
              </p:cNvPr>
              <p:cNvSpPr txBox="1"/>
              <p:nvPr/>
            </p:nvSpPr>
            <p:spPr>
              <a:xfrm>
                <a:off x="2728708" y="4041288"/>
                <a:ext cx="144000" cy="140687"/>
              </a:xfrm>
              <a:prstGeom prst="rect">
                <a:avLst/>
              </a:prstGeom>
              <a:noFill/>
              <a:ln w="9525" cmpd="sng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wrap="square" rtlCol="0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fr-CH" sz="1800" dirty="0"/>
                  <a:t>+</a:t>
                </a:r>
              </a:p>
            </p:txBody>
          </p:sp>
          <p:sp>
            <p:nvSpPr>
              <p:cNvPr id="50" name="ZoneTexte 2">
                <a:extLst>
                  <a:ext uri="{FF2B5EF4-FFF2-40B4-BE49-F238E27FC236}">
                    <a16:creationId xmlns:a16="http://schemas.microsoft.com/office/drawing/2014/main" id="{BF4C003C-E712-AB0C-F320-2168ED9DC060}"/>
                  </a:ext>
                </a:extLst>
              </p:cNvPr>
              <p:cNvSpPr txBox="1"/>
              <p:nvPr/>
            </p:nvSpPr>
            <p:spPr>
              <a:xfrm>
                <a:off x="2728708" y="4321315"/>
                <a:ext cx="144000" cy="140687"/>
              </a:xfrm>
              <a:prstGeom prst="rect">
                <a:avLst/>
              </a:prstGeom>
              <a:noFill/>
              <a:ln w="9525" cmpd="sng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wrap="square" rtlCol="0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fr-CH" sz="1800" dirty="0"/>
                  <a:t>+</a:t>
                </a:r>
              </a:p>
            </p:txBody>
          </p:sp>
          <p:sp>
            <p:nvSpPr>
              <p:cNvPr id="51" name="ZoneTexte 2">
                <a:extLst>
                  <a:ext uri="{FF2B5EF4-FFF2-40B4-BE49-F238E27FC236}">
                    <a16:creationId xmlns:a16="http://schemas.microsoft.com/office/drawing/2014/main" id="{4D172A6A-5DE5-A9E7-1256-78A3D370BDFB}"/>
                  </a:ext>
                </a:extLst>
              </p:cNvPr>
              <p:cNvSpPr txBox="1"/>
              <p:nvPr/>
            </p:nvSpPr>
            <p:spPr>
              <a:xfrm>
                <a:off x="2728708" y="4578488"/>
                <a:ext cx="144000" cy="140687"/>
              </a:xfrm>
              <a:prstGeom prst="rect">
                <a:avLst/>
              </a:prstGeom>
              <a:noFill/>
              <a:ln w="9525" cmpd="sng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wrap="square" rtlCol="0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fr-CH" sz="1800" dirty="0"/>
                  <a:t>+</a:t>
                </a:r>
              </a:p>
            </p:txBody>
          </p:sp>
          <p:sp>
            <p:nvSpPr>
              <p:cNvPr id="52" name="ZoneTexte 2">
                <a:extLst>
                  <a:ext uri="{FF2B5EF4-FFF2-40B4-BE49-F238E27FC236}">
                    <a16:creationId xmlns:a16="http://schemas.microsoft.com/office/drawing/2014/main" id="{E42A2896-36D7-5EF2-3531-09CA3CC287C6}"/>
                  </a:ext>
                </a:extLst>
              </p:cNvPr>
              <p:cNvSpPr txBox="1"/>
              <p:nvPr/>
            </p:nvSpPr>
            <p:spPr>
              <a:xfrm>
                <a:off x="2728708" y="4788171"/>
                <a:ext cx="144000" cy="140687"/>
              </a:xfrm>
              <a:prstGeom prst="rect">
                <a:avLst/>
              </a:prstGeom>
              <a:noFill/>
              <a:ln w="9525" cmpd="sng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wrap="square" rtlCol="0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fr-CH" sz="1800" dirty="0"/>
                  <a:t>+</a:t>
                </a:r>
              </a:p>
            </p:txBody>
          </p:sp>
          <p:sp>
            <p:nvSpPr>
              <p:cNvPr id="53" name="ZoneTexte 2">
                <a:extLst>
                  <a:ext uri="{FF2B5EF4-FFF2-40B4-BE49-F238E27FC236}">
                    <a16:creationId xmlns:a16="http://schemas.microsoft.com/office/drawing/2014/main" id="{472B8FBD-56F2-E3D0-75A2-B0512B80DF28}"/>
                  </a:ext>
                </a:extLst>
              </p:cNvPr>
              <p:cNvSpPr txBox="1"/>
              <p:nvPr/>
            </p:nvSpPr>
            <p:spPr>
              <a:xfrm>
                <a:off x="2728708" y="5071275"/>
                <a:ext cx="144000" cy="140687"/>
              </a:xfrm>
              <a:prstGeom prst="rect">
                <a:avLst/>
              </a:prstGeom>
              <a:noFill/>
              <a:ln w="9525" cmpd="sng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wrap="square" rtlCol="0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fr-CH" sz="1800" dirty="0"/>
                  <a:t>+</a:t>
                </a:r>
              </a:p>
            </p:txBody>
          </p:sp>
          <p:sp>
            <p:nvSpPr>
              <p:cNvPr id="54" name="ZoneTexte 2">
                <a:extLst>
                  <a:ext uri="{FF2B5EF4-FFF2-40B4-BE49-F238E27FC236}">
                    <a16:creationId xmlns:a16="http://schemas.microsoft.com/office/drawing/2014/main" id="{93CDB7BA-D502-2D3B-A274-DDCA40DB10D1}"/>
                  </a:ext>
                </a:extLst>
              </p:cNvPr>
              <p:cNvSpPr txBox="1"/>
              <p:nvPr/>
            </p:nvSpPr>
            <p:spPr>
              <a:xfrm>
                <a:off x="2728708" y="5325371"/>
                <a:ext cx="144000" cy="140687"/>
              </a:xfrm>
              <a:prstGeom prst="rect">
                <a:avLst/>
              </a:prstGeom>
              <a:noFill/>
              <a:ln w="9525" cmpd="sng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wrap="square" rtlCol="0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fr-CH" sz="1800" dirty="0"/>
                  <a:t>+</a:t>
                </a:r>
              </a:p>
            </p:txBody>
          </p:sp>
          <p:sp>
            <p:nvSpPr>
              <p:cNvPr id="55" name="ZoneTexte 2">
                <a:extLst>
                  <a:ext uri="{FF2B5EF4-FFF2-40B4-BE49-F238E27FC236}">
                    <a16:creationId xmlns:a16="http://schemas.microsoft.com/office/drawing/2014/main" id="{62A8335C-B329-C785-16DF-70F6298AB503}"/>
                  </a:ext>
                </a:extLst>
              </p:cNvPr>
              <p:cNvSpPr txBox="1"/>
              <p:nvPr/>
            </p:nvSpPr>
            <p:spPr>
              <a:xfrm>
                <a:off x="2728708" y="5579467"/>
                <a:ext cx="144000" cy="140687"/>
              </a:xfrm>
              <a:prstGeom prst="rect">
                <a:avLst/>
              </a:prstGeom>
              <a:noFill/>
              <a:ln w="9525" cmpd="sng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wrap="square" rtlCol="0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fr-CH" sz="1800" dirty="0"/>
                  <a:t>=</a:t>
                </a:r>
              </a:p>
            </p:txBody>
          </p:sp>
          <p:sp>
            <p:nvSpPr>
              <p:cNvPr id="56" name="ZoneTexte 55">
                <a:extLst>
                  <a:ext uri="{FF2B5EF4-FFF2-40B4-BE49-F238E27FC236}">
                    <a16:creationId xmlns:a16="http://schemas.microsoft.com/office/drawing/2014/main" id="{9999D78E-9986-7453-92D9-E48166CA1B44}"/>
                  </a:ext>
                </a:extLst>
              </p:cNvPr>
              <p:cNvSpPr txBox="1"/>
              <p:nvPr/>
            </p:nvSpPr>
            <p:spPr>
              <a:xfrm>
                <a:off x="1596137" y="1368918"/>
                <a:ext cx="1204571" cy="2862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CH" sz="1300" b="1" dirty="0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Comptes 2024</a:t>
                </a:r>
              </a:p>
            </p:txBody>
          </p:sp>
          <p:sp>
            <p:nvSpPr>
              <p:cNvPr id="57" name="ZoneTexte 2">
                <a:extLst>
                  <a:ext uri="{FF2B5EF4-FFF2-40B4-BE49-F238E27FC236}">
                    <a16:creationId xmlns:a16="http://schemas.microsoft.com/office/drawing/2014/main" id="{442A3FC7-F568-E3BC-E7DA-85C745B3DEE7}"/>
                  </a:ext>
                </a:extLst>
              </p:cNvPr>
              <p:cNvSpPr txBox="1"/>
              <p:nvPr/>
            </p:nvSpPr>
            <p:spPr>
              <a:xfrm>
                <a:off x="2728708" y="1548114"/>
                <a:ext cx="144000" cy="140687"/>
              </a:xfrm>
              <a:prstGeom prst="rect">
                <a:avLst/>
              </a:prstGeom>
              <a:noFill/>
              <a:ln w="9525" cmpd="sng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wrap="square" rtlCol="0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fr-CH" sz="1800" dirty="0"/>
                  <a:t>+</a:t>
                </a:r>
              </a:p>
            </p:txBody>
          </p:sp>
          <p:sp>
            <p:nvSpPr>
              <p:cNvPr id="58" name="ZoneTexte 57">
                <a:extLst>
                  <a:ext uri="{FF2B5EF4-FFF2-40B4-BE49-F238E27FC236}">
                    <a16:creationId xmlns:a16="http://schemas.microsoft.com/office/drawing/2014/main" id="{E22D2D9D-873C-DB05-EC26-5476A6D1588D}"/>
                  </a:ext>
                </a:extLst>
              </p:cNvPr>
              <p:cNvSpPr txBox="1"/>
              <p:nvPr/>
            </p:nvSpPr>
            <p:spPr>
              <a:xfrm>
                <a:off x="1596137" y="5605385"/>
                <a:ext cx="1204571" cy="2862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CH" sz="1300" b="1" dirty="0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Comptes 2025</a:t>
                </a:r>
              </a:p>
            </p:txBody>
          </p:sp>
        </p:grpSp>
      </p:grpSp>
      <p:pic>
        <p:nvPicPr>
          <p:cNvPr id="60" name="Image 59">
            <a:extLst>
              <a:ext uri="{FF2B5EF4-FFF2-40B4-BE49-F238E27FC236}">
                <a16:creationId xmlns:a16="http://schemas.microsoft.com/office/drawing/2014/main" id="{0B75C38D-9226-9C9E-DB94-7CCFEDD648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8971" y="668802"/>
            <a:ext cx="4538176" cy="606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2867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EA9A2CD-64BD-EC18-0361-BD3E98E04DBB}"/>
              </a:ext>
            </a:extLst>
          </p:cNvPr>
          <p:cNvSpPr/>
          <p:nvPr/>
        </p:nvSpPr>
        <p:spPr>
          <a:xfrm>
            <a:off x="3769946" y="1229569"/>
            <a:ext cx="4583898" cy="450229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86591149-73F7-DAF3-C1E5-394430BEAF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7863" y="1019518"/>
            <a:ext cx="7072745" cy="5813196"/>
          </a:xfrm>
          <a:prstGeom prst="rect">
            <a:avLst/>
          </a:prstGeom>
        </p:spPr>
      </p:pic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2FB1013-917D-8B6A-1E44-AF737D76B0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H" dirty="0"/>
              <a:t>29 juin 2026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22832C0-E4F3-0A45-C46A-4B5E2543FF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EF723-A0B9-483B-BBE1-7B3408EA7A33}" type="slidenum">
              <a:rPr lang="fr-CH" smtClean="0"/>
              <a:t>15</a:t>
            </a:fld>
            <a:endParaRPr lang="fr-CH"/>
          </a:p>
        </p:txBody>
      </p:sp>
      <p:sp>
        <p:nvSpPr>
          <p:cNvPr id="9" name="Titre 1">
            <a:extLst>
              <a:ext uri="{FF2B5EF4-FFF2-40B4-BE49-F238E27FC236}">
                <a16:creationId xmlns:a16="http://schemas.microsoft.com/office/drawing/2014/main" id="{634BAAE8-D135-D3A4-86A5-E3C3168883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4016" y="166956"/>
            <a:ext cx="10348824" cy="1485900"/>
          </a:xfrm>
        </p:spPr>
        <p:txBody>
          <a:bodyPr>
            <a:normAutofit/>
          </a:bodyPr>
          <a:lstStyle/>
          <a:p>
            <a:pPr algn="ctr"/>
            <a:r>
              <a:rPr lang="fr-CH" sz="2800" b="1" dirty="0"/>
              <a:t>Évolution des recettes fiscales</a:t>
            </a:r>
            <a:endParaRPr lang="fr-CH" sz="3200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28C79018-FB64-8F8E-7EEC-105B2B6FEA27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64" t="1907" r="1928" b="1505"/>
          <a:stretch/>
        </p:blipFill>
        <p:spPr>
          <a:xfrm>
            <a:off x="7040027" y="1946492"/>
            <a:ext cx="5876546" cy="3758801"/>
          </a:xfrm>
          <a:prstGeom prst="rect">
            <a:avLst/>
          </a:prstGeom>
          <a:ln>
            <a:noFill/>
          </a:ln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F82F63CC-D755-8EF4-D27C-0C921DB89AE9}"/>
              </a:ext>
            </a:extLst>
          </p:cNvPr>
          <p:cNvSpPr txBox="1"/>
          <p:nvPr/>
        </p:nvSpPr>
        <p:spPr>
          <a:xfrm>
            <a:off x="10884124" y="5393313"/>
            <a:ext cx="6938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82 %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4C18CA12-48C1-FC50-ED5A-D49276877998}"/>
              </a:ext>
            </a:extLst>
          </p:cNvPr>
          <p:cNvSpPr txBox="1"/>
          <p:nvPr/>
        </p:nvSpPr>
        <p:spPr>
          <a:xfrm>
            <a:off x="8379521" y="1955731"/>
            <a:ext cx="9366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16.5 </a:t>
            </a:r>
            <a:r>
              <a:rPr lang="fr-CH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%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7C77ECC5-E155-8D35-1F7D-0668D1F2A097}"/>
              </a:ext>
            </a:extLst>
          </p:cNvPr>
          <p:cNvSpPr txBox="1"/>
          <p:nvPr/>
        </p:nvSpPr>
        <p:spPr>
          <a:xfrm>
            <a:off x="9188140" y="1468366"/>
            <a:ext cx="16383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Impôt foncier</a:t>
            </a:r>
          </a:p>
          <a:p>
            <a:pPr algn="ctr"/>
            <a:r>
              <a:rPr lang="fr-CH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1.5 %</a:t>
            </a: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9C8EEE66-5C32-DF1D-EB7D-3FA580A8201D}"/>
              </a:ext>
            </a:extLst>
          </p:cNvPr>
          <p:cNvSpPr txBox="1"/>
          <p:nvPr/>
        </p:nvSpPr>
        <p:spPr>
          <a:xfrm>
            <a:off x="9978300" y="4220085"/>
            <a:ext cx="8481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 sz="1600" b="1" dirty="0">
                <a:solidFill>
                  <a:schemeClr val="bg1"/>
                </a:solidFill>
              </a:rPr>
              <a:t>Impôt PP</a:t>
            </a: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DF3D43E5-13ED-0BBE-0581-0CCEA5D44EDD}"/>
              </a:ext>
            </a:extLst>
          </p:cNvPr>
          <p:cNvSpPr txBox="1"/>
          <p:nvPr/>
        </p:nvSpPr>
        <p:spPr>
          <a:xfrm>
            <a:off x="8847827" y="2600780"/>
            <a:ext cx="8481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 sz="1600" b="1" dirty="0">
                <a:solidFill>
                  <a:schemeClr val="bg1"/>
                </a:solidFill>
              </a:rPr>
              <a:t>Impôt PM</a:t>
            </a:r>
          </a:p>
        </p:txBody>
      </p:sp>
      <p:sp>
        <p:nvSpPr>
          <p:cNvPr id="23" name="Titre 1">
            <a:extLst>
              <a:ext uri="{FF2B5EF4-FFF2-40B4-BE49-F238E27FC236}">
                <a16:creationId xmlns:a16="http://schemas.microsoft.com/office/drawing/2014/main" id="{39283167-8937-5BF8-38D0-4879E7EE1AE2}"/>
              </a:ext>
            </a:extLst>
          </p:cNvPr>
          <p:cNvSpPr txBox="1">
            <a:spLocks/>
          </p:cNvSpPr>
          <p:nvPr/>
        </p:nvSpPr>
        <p:spPr>
          <a:xfrm>
            <a:off x="8105756" y="671872"/>
            <a:ext cx="3472232" cy="584775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CH" sz="2000" b="1" dirty="0"/>
              <a:t>Répartition des revenus fiscaux – comptes 2025</a:t>
            </a:r>
            <a:endParaRPr lang="fr-CH" sz="3200" dirty="0"/>
          </a:p>
        </p:txBody>
      </p:sp>
      <p:sp>
        <p:nvSpPr>
          <p:cNvPr id="24" name="Titre 1">
            <a:extLst>
              <a:ext uri="{FF2B5EF4-FFF2-40B4-BE49-F238E27FC236}">
                <a16:creationId xmlns:a16="http://schemas.microsoft.com/office/drawing/2014/main" id="{90BA6FBF-4FBA-DB4B-BBB2-AF6CAC471E84}"/>
              </a:ext>
            </a:extLst>
          </p:cNvPr>
          <p:cNvSpPr txBox="1">
            <a:spLocks/>
          </p:cNvSpPr>
          <p:nvPr/>
        </p:nvSpPr>
        <p:spPr>
          <a:xfrm>
            <a:off x="1094016" y="691038"/>
            <a:ext cx="5412961" cy="58477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CH" sz="2000" b="1" dirty="0"/>
              <a:t>Revenus fiscaux PP et PM de 2018 à 2025</a:t>
            </a:r>
            <a:endParaRPr lang="fr-CH" sz="3200" dirty="0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F543CFE3-F331-4554-DE82-4C0578E0D9C7}"/>
              </a:ext>
            </a:extLst>
          </p:cNvPr>
          <p:cNvSpPr txBox="1"/>
          <p:nvPr/>
        </p:nvSpPr>
        <p:spPr>
          <a:xfrm>
            <a:off x="861137" y="964260"/>
            <a:ext cx="8597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 sz="12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Mio</a:t>
            </a:r>
            <a:r>
              <a:rPr lang="fr-CH" sz="1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de CHF</a:t>
            </a:r>
          </a:p>
        </p:txBody>
      </p:sp>
    </p:spTree>
    <p:extLst>
      <p:ext uri="{BB962C8B-B14F-4D97-AF65-F5344CB8AC3E}">
        <p14:creationId xmlns:p14="http://schemas.microsoft.com/office/powerpoint/2010/main" val="13349650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36499F-9F04-1B06-72B9-7260017877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781" y="685800"/>
            <a:ext cx="5020574" cy="2157884"/>
          </a:xfrm>
        </p:spPr>
        <p:txBody>
          <a:bodyPr/>
          <a:lstStyle/>
          <a:p>
            <a:r>
              <a:rPr lang="fr-CH" sz="4400" dirty="0">
                <a:solidFill>
                  <a:schemeClr val="bg1">
                    <a:lumMod val="95000"/>
                  </a:schemeClr>
                </a:solidFill>
              </a:rPr>
              <a:t>4. Comptes des</a:t>
            </a:r>
            <a:br>
              <a:rPr lang="fr-CH" sz="4400" dirty="0">
                <a:solidFill>
                  <a:schemeClr val="bg1">
                    <a:lumMod val="95000"/>
                  </a:schemeClr>
                </a:solidFill>
              </a:rPr>
            </a:br>
            <a:r>
              <a:rPr lang="fr-CH" sz="4400" dirty="0">
                <a:solidFill>
                  <a:schemeClr val="bg1">
                    <a:lumMod val="95000"/>
                  </a:schemeClr>
                </a:solidFill>
              </a:rPr>
              <a:t>     investissements</a:t>
            </a:r>
            <a:br>
              <a:rPr lang="fr-CH" sz="4400" dirty="0">
                <a:solidFill>
                  <a:schemeClr val="bg1">
                    <a:lumMod val="95000"/>
                  </a:schemeClr>
                </a:solidFill>
              </a:rPr>
            </a:br>
            <a:r>
              <a:rPr lang="fr-CH" sz="4400" dirty="0">
                <a:solidFill>
                  <a:schemeClr val="bg1">
                    <a:lumMod val="95000"/>
                  </a:schemeClr>
                </a:solidFill>
              </a:rPr>
              <a:t>     2025</a:t>
            </a:r>
            <a:br>
              <a:rPr lang="fr-CH" sz="4400" dirty="0"/>
            </a:br>
            <a:endParaRPr lang="fr-CH" sz="4400" dirty="0"/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4E6BE7E-E2D1-DBC2-5C66-97E73A4D4B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H" dirty="0">
                <a:solidFill>
                  <a:schemeClr val="bg1">
                    <a:lumMod val="95000"/>
                  </a:schemeClr>
                </a:solidFill>
              </a:rPr>
              <a:t>29 juin 2026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CA0586E-D83D-D707-B7F3-2919B7E38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EF723-A0B9-483B-BBE1-7B3408EA7A33}" type="slidenum">
              <a:rPr lang="fr-CH" smtClean="0"/>
              <a:t>16</a:t>
            </a:fld>
            <a:endParaRPr lang="fr-CH"/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03AEC47A-5C58-5B67-231C-8BA4552F6FB0}"/>
              </a:ext>
            </a:extLst>
          </p:cNvPr>
          <p:cNvSpPr txBox="1">
            <a:spLocks/>
          </p:cNvSpPr>
          <p:nvPr/>
        </p:nvSpPr>
        <p:spPr>
          <a:xfrm>
            <a:off x="723900" y="5374444"/>
            <a:ext cx="5020574" cy="122476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84000"/>
              </a:lnSpc>
              <a:spcBef>
                <a:spcPct val="0"/>
              </a:spcBef>
              <a:buNone/>
              <a:defRPr sz="48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400" dirty="0">
                <a:solidFill>
                  <a:schemeClr val="bg1">
                    <a:lumMod val="95000"/>
                  </a:schemeClr>
                </a:solidFill>
              </a:rPr>
              <a:t>Conseil communal</a:t>
            </a:r>
          </a:p>
          <a:p>
            <a:endParaRPr lang="fr-CH" sz="2800" dirty="0"/>
          </a:p>
        </p:txBody>
      </p:sp>
      <p:pic>
        <p:nvPicPr>
          <p:cNvPr id="10" name="Image 9" descr="Une image contenant intérieur, basket, Matériau composite, fenêtre&#10;&#10;Le contenu généré par l’IA peut être incorrect.">
            <a:extLst>
              <a:ext uri="{FF2B5EF4-FFF2-40B4-BE49-F238E27FC236}">
                <a16:creationId xmlns:a16="http://schemas.microsoft.com/office/drawing/2014/main" id="{C66D2AF7-B525-91AB-F631-CF9BED8930E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44"/>
          <a:stretch/>
        </p:blipFill>
        <p:spPr>
          <a:xfrm>
            <a:off x="5520906" y="0"/>
            <a:ext cx="66710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5141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H" dirty="0"/>
              <a:t>29 juin 2026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EF723-A0B9-483B-BBE1-7B3408EA7A33}" type="slidenum">
              <a:rPr lang="fr-CH" smtClean="0"/>
              <a:t>17</a:t>
            </a:fld>
            <a:endParaRPr lang="fr-CH"/>
          </a:p>
        </p:txBody>
      </p:sp>
      <p:sp>
        <p:nvSpPr>
          <p:cNvPr id="11" name="Espace réservé du contenu 2">
            <a:extLst>
              <a:ext uri="{FF2B5EF4-FFF2-40B4-BE49-F238E27FC236}">
                <a16:creationId xmlns:a16="http://schemas.microsoft.com/office/drawing/2014/main" id="{164A598C-6018-7154-FC09-A0482975AF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90649" y="4371158"/>
            <a:ext cx="9464761" cy="1764191"/>
          </a:xfrm>
        </p:spPr>
        <p:txBody>
          <a:bodyPr>
            <a:normAutofit/>
          </a:bodyPr>
          <a:lstStyle/>
          <a:p>
            <a:pPr algn="just"/>
            <a:r>
              <a:rPr lang="fr-CH" sz="2400" dirty="0"/>
              <a:t>Le budget 2025 prévoyait des investissements d’un montant de</a:t>
            </a:r>
            <a:br>
              <a:rPr lang="fr-CH" sz="2400" dirty="0"/>
            </a:br>
            <a:r>
              <a:rPr lang="fr-CH" sz="2400" dirty="0"/>
              <a:t>CHF 15’548’000.-.</a:t>
            </a:r>
          </a:p>
          <a:p>
            <a:pPr algn="just">
              <a:spcAft>
                <a:spcPts val="0"/>
              </a:spcAft>
            </a:pPr>
            <a:r>
              <a:rPr lang="fr-CH" sz="2400" dirty="0"/>
              <a:t>Au final, la somme totale brute des investissements est de</a:t>
            </a:r>
            <a:br>
              <a:rPr lang="fr-CH" sz="2400" dirty="0"/>
            </a:br>
            <a:r>
              <a:rPr lang="fr-CH" sz="2400" dirty="0"/>
              <a:t>CHF 8’459’396.- . Cela représente un taux de réalisation de 54,40 %.</a:t>
            </a:r>
          </a:p>
          <a:p>
            <a:pPr marL="0" indent="0">
              <a:buNone/>
            </a:pPr>
            <a:endParaRPr lang="fr-CH" dirty="0"/>
          </a:p>
        </p:txBody>
      </p:sp>
      <p:grpSp>
        <p:nvGrpSpPr>
          <p:cNvPr id="2" name="Groupe 1">
            <a:extLst>
              <a:ext uri="{FF2B5EF4-FFF2-40B4-BE49-F238E27FC236}">
                <a16:creationId xmlns:a16="http://schemas.microsoft.com/office/drawing/2014/main" id="{DC5774EC-A24B-9E18-E3A5-57BBDF9A04DF}"/>
              </a:ext>
            </a:extLst>
          </p:cNvPr>
          <p:cNvGrpSpPr/>
          <p:nvPr/>
        </p:nvGrpSpPr>
        <p:grpSpPr>
          <a:xfrm>
            <a:off x="2165726" y="653301"/>
            <a:ext cx="7954458" cy="3717857"/>
            <a:chOff x="2338154" y="623285"/>
            <a:chExt cx="7954458" cy="3717857"/>
          </a:xfrm>
        </p:grpSpPr>
        <p:pic>
          <p:nvPicPr>
            <p:cNvPr id="4" name="Image 3">
              <a:extLst>
                <a:ext uri="{FF2B5EF4-FFF2-40B4-BE49-F238E27FC236}">
                  <a16:creationId xmlns:a16="http://schemas.microsoft.com/office/drawing/2014/main" id="{D34792D0-8DE3-6C7C-60E9-ED89F684CF4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2338154" y="749413"/>
              <a:ext cx="7515692" cy="3591729"/>
            </a:xfrm>
            <a:prstGeom prst="rect">
              <a:avLst/>
            </a:prstGeom>
          </p:spPr>
        </p:pic>
        <p:sp>
          <p:nvSpPr>
            <p:cNvPr id="12" name="ZoneTexte 11">
              <a:extLst>
                <a:ext uri="{FF2B5EF4-FFF2-40B4-BE49-F238E27FC236}">
                  <a16:creationId xmlns:a16="http://schemas.microsoft.com/office/drawing/2014/main" id="{6E405F7A-F406-7761-763E-C735020559DE}"/>
                </a:ext>
              </a:extLst>
            </p:cNvPr>
            <p:cNvSpPr txBox="1"/>
            <p:nvPr/>
          </p:nvSpPr>
          <p:spPr>
            <a:xfrm>
              <a:off x="9375441" y="3683789"/>
              <a:ext cx="917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CH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100 %</a:t>
              </a:r>
            </a:p>
          </p:txBody>
        </p:sp>
        <p:sp>
          <p:nvSpPr>
            <p:cNvPr id="13" name="ZoneTexte 12">
              <a:extLst>
                <a:ext uri="{FF2B5EF4-FFF2-40B4-BE49-F238E27FC236}">
                  <a16:creationId xmlns:a16="http://schemas.microsoft.com/office/drawing/2014/main" id="{854B99AB-57F9-5222-24C9-1DBD5EB79F12}"/>
                </a:ext>
              </a:extLst>
            </p:cNvPr>
            <p:cNvSpPr txBox="1"/>
            <p:nvPr/>
          </p:nvSpPr>
          <p:spPr>
            <a:xfrm>
              <a:off x="2595222" y="3683789"/>
              <a:ext cx="7096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CH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0 %</a:t>
              </a:r>
            </a:p>
          </p:txBody>
        </p:sp>
        <p:sp>
          <p:nvSpPr>
            <p:cNvPr id="14" name="ZoneTexte 13">
              <a:extLst>
                <a:ext uri="{FF2B5EF4-FFF2-40B4-BE49-F238E27FC236}">
                  <a16:creationId xmlns:a16="http://schemas.microsoft.com/office/drawing/2014/main" id="{3030A73F-34B6-D10E-2274-1459E636ABB9}"/>
                </a:ext>
              </a:extLst>
            </p:cNvPr>
            <p:cNvSpPr txBox="1"/>
            <p:nvPr/>
          </p:nvSpPr>
          <p:spPr>
            <a:xfrm>
              <a:off x="6335270" y="623285"/>
              <a:ext cx="10881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CH" b="1" dirty="0">
                  <a:solidFill>
                    <a:srgbClr val="C00000"/>
                  </a:solidFill>
                </a:rPr>
                <a:t>54.40 %</a:t>
              </a:r>
            </a:p>
          </p:txBody>
        </p:sp>
        <p:sp>
          <p:nvSpPr>
            <p:cNvPr id="15" name="ZoneTexte 14">
              <a:extLst>
                <a:ext uri="{FF2B5EF4-FFF2-40B4-BE49-F238E27FC236}">
                  <a16:creationId xmlns:a16="http://schemas.microsoft.com/office/drawing/2014/main" id="{40AAD2B1-356B-1675-1E1D-17673ADA0FAE}"/>
                </a:ext>
              </a:extLst>
            </p:cNvPr>
            <p:cNvSpPr txBox="1"/>
            <p:nvPr/>
          </p:nvSpPr>
          <p:spPr>
            <a:xfrm>
              <a:off x="5397160" y="3244334"/>
              <a:ext cx="17425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CH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CHF 8’459’396</a:t>
              </a:r>
            </a:p>
          </p:txBody>
        </p:sp>
      </p:grpSp>
      <p:sp>
        <p:nvSpPr>
          <p:cNvPr id="8" name="Titre 1">
            <a:extLst>
              <a:ext uri="{FF2B5EF4-FFF2-40B4-BE49-F238E27FC236}">
                <a16:creationId xmlns:a16="http://schemas.microsoft.com/office/drawing/2014/main" id="{C98BCBF4-35A4-1039-CE84-450C09C32DD3}"/>
              </a:ext>
            </a:extLst>
          </p:cNvPr>
          <p:cNvSpPr txBox="1">
            <a:spLocks/>
          </p:cNvSpPr>
          <p:nvPr/>
        </p:nvSpPr>
        <p:spPr>
          <a:xfrm>
            <a:off x="1094016" y="166956"/>
            <a:ext cx="10348824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 b="1" dirty="0"/>
              <a:t>Investissements bruts par rapport au budget</a:t>
            </a:r>
            <a:br>
              <a:rPr lang="fr-CH" sz="2000" b="1" dirty="0"/>
            </a:br>
            <a:r>
              <a:rPr lang="fr-CH" sz="20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939612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H" dirty="0"/>
              <a:t>29 juin 2026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EF723-A0B9-483B-BBE1-7B3408EA7A33}" type="slidenum">
              <a:rPr lang="fr-CH" smtClean="0"/>
              <a:t>18</a:t>
            </a:fld>
            <a:endParaRPr lang="fr-CH"/>
          </a:p>
        </p:txBody>
      </p:sp>
      <p:sp>
        <p:nvSpPr>
          <p:cNvPr id="7" name="Titre 1"/>
          <p:cNvSpPr>
            <a:spLocks noGrp="1"/>
          </p:cNvSpPr>
          <p:nvPr>
            <p:ph type="title"/>
          </p:nvPr>
        </p:nvSpPr>
        <p:spPr>
          <a:xfrm>
            <a:off x="1094016" y="166956"/>
            <a:ext cx="10348824" cy="1485900"/>
          </a:xfrm>
        </p:spPr>
        <p:txBody>
          <a:bodyPr>
            <a:noAutofit/>
          </a:bodyPr>
          <a:lstStyle/>
          <a:p>
            <a:r>
              <a:rPr lang="fr-CH" sz="2800" b="1" dirty="0"/>
              <a:t>Volume des investissements</a:t>
            </a:r>
            <a:br>
              <a:rPr lang="fr-CH" sz="1800" b="1" dirty="0"/>
            </a:br>
            <a:r>
              <a:rPr lang="fr-CH" sz="1600" dirty="0"/>
              <a:t>Répartition des dépenses par fonctionnelle</a:t>
            </a:r>
            <a:br>
              <a:rPr lang="fr-CH" sz="2000" b="1" dirty="0"/>
            </a:br>
            <a:endParaRPr lang="fr-CH" sz="2000" b="1" dirty="0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C9FF5C38-79EA-C6E8-AB7D-FD0BA2F53C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7422" y="990096"/>
            <a:ext cx="10002012" cy="5326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2939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36499F-9F04-1B06-72B9-7260017877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781" y="685800"/>
            <a:ext cx="5020574" cy="2157884"/>
          </a:xfrm>
        </p:spPr>
        <p:txBody>
          <a:bodyPr/>
          <a:lstStyle/>
          <a:p>
            <a:r>
              <a:rPr lang="fr-CH" sz="4400" dirty="0">
                <a:solidFill>
                  <a:schemeClr val="bg1">
                    <a:lumMod val="95000"/>
                  </a:schemeClr>
                </a:solidFill>
              </a:rPr>
              <a:t>5. Conclusion</a:t>
            </a:r>
            <a:br>
              <a:rPr lang="fr-CH" sz="4400" dirty="0"/>
            </a:br>
            <a:endParaRPr lang="fr-CH" sz="4400" dirty="0"/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4E6BE7E-E2D1-DBC2-5C66-97E73A4D4B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H" dirty="0">
                <a:solidFill>
                  <a:schemeClr val="bg1">
                    <a:lumMod val="95000"/>
                  </a:schemeClr>
                </a:solidFill>
              </a:rPr>
              <a:t>29 juin 2026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CA0586E-D83D-D707-B7F3-2919B7E38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EF723-A0B9-483B-BBE1-7B3408EA7A33}" type="slidenum">
              <a:rPr lang="fr-CH" smtClean="0"/>
              <a:t>19</a:t>
            </a:fld>
            <a:endParaRPr lang="fr-CH"/>
          </a:p>
        </p:txBody>
      </p:sp>
      <p:pic>
        <p:nvPicPr>
          <p:cNvPr id="4" name="Image 3" descr="Une image contenant arbre, plein air, nature, escaliers&#10;&#10;Le contenu généré par l’IA peut être incorrect.">
            <a:extLst>
              <a:ext uri="{FF2B5EF4-FFF2-40B4-BE49-F238E27FC236}">
                <a16:creationId xmlns:a16="http://schemas.microsoft.com/office/drawing/2014/main" id="{85D8C168-2EAC-EDA9-516C-D16B5690F9A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84" r="15563"/>
          <a:stretch/>
        </p:blipFill>
        <p:spPr>
          <a:xfrm>
            <a:off x="5530787" y="0"/>
            <a:ext cx="6661213" cy="6858000"/>
          </a:xfrm>
          <a:prstGeom prst="rect">
            <a:avLst/>
          </a:prstGeom>
        </p:spPr>
      </p:pic>
      <p:sp>
        <p:nvSpPr>
          <p:cNvPr id="3" name="Titre 1">
            <a:extLst>
              <a:ext uri="{FF2B5EF4-FFF2-40B4-BE49-F238E27FC236}">
                <a16:creationId xmlns:a16="http://schemas.microsoft.com/office/drawing/2014/main" id="{4A9887DC-7C5A-118B-668A-61BA5A43D1FE}"/>
              </a:ext>
            </a:extLst>
          </p:cNvPr>
          <p:cNvSpPr txBox="1">
            <a:spLocks/>
          </p:cNvSpPr>
          <p:nvPr/>
        </p:nvSpPr>
        <p:spPr>
          <a:xfrm>
            <a:off x="723900" y="5374444"/>
            <a:ext cx="5020574" cy="122476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84000"/>
              </a:lnSpc>
              <a:spcBef>
                <a:spcPct val="0"/>
              </a:spcBef>
              <a:buNone/>
              <a:defRPr sz="48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400" dirty="0">
                <a:solidFill>
                  <a:schemeClr val="bg1">
                    <a:lumMod val="95000"/>
                  </a:schemeClr>
                </a:solidFill>
              </a:rPr>
              <a:t>Conseil communal</a:t>
            </a:r>
          </a:p>
          <a:p>
            <a:endParaRPr lang="fr-CH" sz="2800" dirty="0"/>
          </a:p>
        </p:txBody>
      </p:sp>
    </p:spTree>
    <p:extLst>
      <p:ext uri="{BB962C8B-B14F-4D97-AF65-F5344CB8AC3E}">
        <p14:creationId xmlns:p14="http://schemas.microsoft.com/office/powerpoint/2010/main" val="5930727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H" dirty="0"/>
              <a:t>29 juin 2026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EF723-A0B9-483B-BBE1-7B3408EA7A33}" type="slidenum">
              <a:rPr lang="fr-CH" smtClean="0"/>
              <a:t>20</a:t>
            </a:fld>
            <a:endParaRPr lang="fr-CH"/>
          </a:p>
        </p:txBody>
      </p:sp>
      <p:sp>
        <p:nvSpPr>
          <p:cNvPr id="8" name="Espace réservé du contenu 2"/>
          <p:cNvSpPr>
            <a:spLocks noGrp="1"/>
          </p:cNvSpPr>
          <p:nvPr>
            <p:ph sz="half" idx="1"/>
          </p:nvPr>
        </p:nvSpPr>
        <p:spPr>
          <a:xfrm>
            <a:off x="1295400" y="1207698"/>
            <a:ext cx="9601200" cy="4804914"/>
          </a:xfrm>
        </p:spPr>
        <p:txBody>
          <a:bodyPr>
            <a:normAutofit lnSpcReduction="10000"/>
          </a:bodyPr>
          <a:lstStyle/>
          <a:p>
            <a:pPr algn="just">
              <a:spcAft>
                <a:spcPts val="1200"/>
              </a:spcAft>
            </a:pPr>
            <a:r>
              <a:rPr lang="fr-CH" sz="2400" kern="100" dirty="0">
                <a:effectLst/>
                <a:latin typeface="Cambria (Corps)"/>
                <a:ea typeface="Calibri" panose="020F0502020204030204" pitchFamily="34" charset="0"/>
                <a:cs typeface="Times New Roman" panose="02020603050405020304" pitchFamily="18" charset="0"/>
              </a:rPr>
              <a:t>Le Conseil communal accueille avec satisfaction le résultat 2025, la planification financière 2026 – 2029 fait apparaître des déficits maîtrisables au vu de la bonne tenue de notre fortune communale.</a:t>
            </a:r>
          </a:p>
          <a:p>
            <a:pPr algn="just">
              <a:spcAft>
                <a:spcPts val="1200"/>
              </a:spcAft>
            </a:pPr>
            <a:r>
              <a:rPr lang="fr-CH" sz="2400" kern="100" dirty="0">
                <a:effectLst/>
                <a:latin typeface="Cambria (Corps)"/>
                <a:ea typeface="Calibri" panose="020F0502020204030204" pitchFamily="34" charset="0"/>
                <a:cs typeface="Times New Roman" panose="02020603050405020304" pitchFamily="18" charset="0"/>
              </a:rPr>
              <a:t>Toutefois, les perspectives de la planification financière 2026 – 2029 laissent apparaître une augmentation sensible de notre taux d’endettement qui aura pour conséquence une forte diminution de notre capacité à investir. </a:t>
            </a:r>
          </a:p>
          <a:p>
            <a:pPr algn="just">
              <a:spcAft>
                <a:spcPts val="1200"/>
              </a:spcAft>
            </a:pPr>
            <a:r>
              <a:rPr lang="fr-CH" sz="2400" kern="100" dirty="0">
                <a:effectLst/>
                <a:latin typeface="Cambria (Corps)"/>
                <a:ea typeface="Calibri" panose="020F0502020204030204" pitchFamily="34" charset="0"/>
                <a:cs typeface="Times New Roman" panose="02020603050405020304" pitchFamily="18" charset="0"/>
              </a:rPr>
              <a:t>Dans ce contexte la commune de La Grande Béroche se trouve à un moment charnière en ce qui concerne sa situation financière. La mise en place d’une politique de gestion financière rigoureuse avec des objectifs chiffrés est nécessaire. La </a:t>
            </a:r>
            <a:r>
              <a:rPr lang="fr-CH" sz="2400" kern="100">
                <a:latin typeface="Cambria (Corps)"/>
                <a:ea typeface="Calibri" panose="020F0502020204030204" pitchFamily="34" charset="0"/>
                <a:cs typeface="Times New Roman" panose="02020603050405020304" pitchFamily="18" charset="0"/>
              </a:rPr>
              <a:t>commission financière</a:t>
            </a:r>
            <a:r>
              <a:rPr lang="fr-CH" sz="2400" kern="100">
                <a:effectLst/>
                <a:latin typeface="Cambria (Corps)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CH" sz="2400" kern="100" dirty="0">
                <a:effectLst/>
                <a:latin typeface="Cambria (Corps)"/>
                <a:ea typeface="Calibri" panose="020F0502020204030204" pitchFamily="34" charset="0"/>
                <a:cs typeface="Times New Roman" panose="02020603050405020304" pitchFamily="18" charset="0"/>
              </a:rPr>
              <a:t>y </a:t>
            </a:r>
            <a:r>
              <a:rPr lang="fr-CH" sz="2400" kern="100" dirty="0">
                <a:latin typeface="Cambria (Corps)"/>
                <a:ea typeface="Calibri" panose="020F0502020204030204" pitchFamily="34" charset="0"/>
                <a:cs typeface="Times New Roman" panose="02020603050405020304" pitchFamily="18" charset="0"/>
              </a:rPr>
              <a:t>est</a:t>
            </a:r>
            <a:r>
              <a:rPr lang="fr-CH" sz="2400" kern="100" dirty="0">
                <a:effectLst/>
                <a:latin typeface="Cambria (Corps)"/>
                <a:ea typeface="Calibri" panose="020F0502020204030204" pitchFamily="34" charset="0"/>
                <a:cs typeface="Times New Roman" panose="02020603050405020304" pitchFamily="18" charset="0"/>
              </a:rPr>
              <a:t> associée et les résultats seront bien entendu soumis </a:t>
            </a:r>
            <a:r>
              <a:rPr lang="fr-CH" sz="2400" kern="100">
                <a:effectLst/>
                <a:latin typeface="Cambria (Corps)"/>
                <a:ea typeface="Calibri" panose="020F0502020204030204" pitchFamily="34" charset="0"/>
                <a:cs typeface="Times New Roman" panose="02020603050405020304" pitchFamily="18" charset="0"/>
              </a:rPr>
              <a:t>au </a:t>
            </a:r>
            <a:br>
              <a:rPr lang="fr-CH" sz="2400" kern="100">
                <a:effectLst/>
                <a:latin typeface="Cambria (Corps)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CH" sz="2400" kern="100">
                <a:effectLst/>
                <a:latin typeface="Cambria (Corps)"/>
                <a:ea typeface="Calibri" panose="020F0502020204030204" pitchFamily="34" charset="0"/>
                <a:cs typeface="Times New Roman" panose="02020603050405020304" pitchFamily="18" charset="0"/>
              </a:rPr>
              <a:t>Conseil général.</a:t>
            </a:r>
            <a:endParaRPr lang="fr-CH" sz="2400" kern="100" dirty="0">
              <a:effectLst/>
              <a:latin typeface="Cambria (Corps)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fr-CH" i="0" dirty="0">
              <a:latin typeface="Cambria (Corps)"/>
            </a:endParaRPr>
          </a:p>
        </p:txBody>
      </p:sp>
      <p:sp>
        <p:nvSpPr>
          <p:cNvPr id="4" name="Titre 1">
            <a:extLst>
              <a:ext uri="{FF2B5EF4-FFF2-40B4-BE49-F238E27FC236}">
                <a16:creationId xmlns:a16="http://schemas.microsoft.com/office/drawing/2014/main" id="{235FE5DC-EBA6-658F-464D-2568F49F29BB}"/>
              </a:ext>
            </a:extLst>
          </p:cNvPr>
          <p:cNvSpPr txBox="1">
            <a:spLocks/>
          </p:cNvSpPr>
          <p:nvPr/>
        </p:nvSpPr>
        <p:spPr>
          <a:xfrm>
            <a:off x="1094016" y="166956"/>
            <a:ext cx="10348824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 b="1" dirty="0"/>
              <a:t>Des perspectives exigeantes pour les années à venir</a:t>
            </a:r>
            <a:br>
              <a:rPr lang="fr-CH" sz="2000" b="1" dirty="0"/>
            </a:br>
            <a:endParaRPr lang="fr-CH" sz="2000" b="1" dirty="0"/>
          </a:p>
        </p:txBody>
      </p:sp>
    </p:spTree>
    <p:extLst>
      <p:ext uri="{BB962C8B-B14F-4D97-AF65-F5344CB8AC3E}">
        <p14:creationId xmlns:p14="http://schemas.microsoft.com/office/powerpoint/2010/main" val="6227566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D63D1-CEBF-4BE0-8AA7-89E414A7A210}" type="datetime4">
              <a:rPr lang="fr-CH" smtClean="0"/>
              <a:t>30 juin 2026</a:t>
            </a:fld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EF723-A0B9-483B-BBE1-7B3408EA7A33}" type="slidenum">
              <a:rPr lang="fr-CH" smtClean="0"/>
              <a:t>21</a:t>
            </a:fld>
            <a:endParaRPr lang="fr-CH"/>
          </a:p>
        </p:txBody>
      </p:sp>
      <p:pic>
        <p:nvPicPr>
          <p:cNvPr id="10" name="Image 9" descr="Une image contenant plein air, paysage, ciel, arbre&#10;&#10;Le contenu généré par l’IA peut être incorrect.">
            <a:extLst>
              <a:ext uri="{FF2B5EF4-FFF2-40B4-BE49-F238E27FC236}">
                <a16:creationId xmlns:a16="http://schemas.microsoft.com/office/drawing/2014/main" id="{A36EEAFE-C2E1-8B8F-8620-93A7FB97E6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65" t="2524" r="13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re 1">
            <a:extLst>
              <a:ext uri="{FF2B5EF4-FFF2-40B4-BE49-F238E27FC236}">
                <a16:creationId xmlns:a16="http://schemas.microsoft.com/office/drawing/2014/main" id="{7DE4A895-59F9-D74E-6B8F-EAB07D90AA53}"/>
              </a:ext>
            </a:extLst>
          </p:cNvPr>
          <p:cNvSpPr txBox="1">
            <a:spLocks/>
          </p:cNvSpPr>
          <p:nvPr/>
        </p:nvSpPr>
        <p:spPr>
          <a:xfrm>
            <a:off x="455662" y="192835"/>
            <a:ext cx="10348824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CH" sz="3200" b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Nous vous remercions de votre attention</a:t>
            </a:r>
            <a:endParaRPr lang="fr-CH" sz="3200" kern="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CH" sz="3200" b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Le Conseil communal</a:t>
            </a:r>
            <a:endParaRPr lang="fr-CH" sz="3200" kern="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3042462"/>
      </p:ext>
    </p:extLst>
  </p:cSld>
  <p:clrMapOvr>
    <a:masterClrMapping/>
  </p:clrMapOvr>
</p:sld>
</file>

<file path=ppt/theme/theme1.xml><?xml version="1.0" encoding="utf-8"?>
<a:theme xmlns:a="http://schemas.openxmlformats.org/drawingml/2006/main" name="Cadrage">
  <a:themeElements>
    <a:clrScheme name="Personnalisé 10">
      <a:dk1>
        <a:srgbClr val="000000"/>
      </a:dk1>
      <a:lt1>
        <a:sysClr val="window" lastClr="FFFFFF"/>
      </a:lt1>
      <a:dk2>
        <a:srgbClr val="005390"/>
      </a:dk2>
      <a:lt2>
        <a:srgbClr val="FFFFFF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ambria">
      <a:majorFont>
        <a:latin typeface="Cambria" panose="02040503050406030204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 panose="02040503050406030204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Journée des sports.pptx [Lecture seule]" id="{A21B19CC-C158-465C-862E-66B9E892876A}" vid="{E272577E-CE71-435B-817E-DFD90DB94A55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LGB</Template>
  <TotalTime>1423</TotalTime>
  <Words>1009</Words>
  <Application>Microsoft Office PowerPoint</Application>
  <PresentationFormat>Grand écran</PresentationFormat>
  <Paragraphs>259</Paragraphs>
  <Slides>21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8" baseType="lpstr">
      <vt:lpstr>Aptos</vt:lpstr>
      <vt:lpstr>Arial</vt:lpstr>
      <vt:lpstr>Calibri</vt:lpstr>
      <vt:lpstr>Cambria</vt:lpstr>
      <vt:lpstr>Cambria (Corps)</vt:lpstr>
      <vt:lpstr>Franklin Gothic Book</vt:lpstr>
      <vt:lpstr>Cadrage</vt:lpstr>
      <vt:lpstr>Comptes 2025</vt:lpstr>
      <vt:lpstr>Ordre du jour</vt:lpstr>
      <vt:lpstr>1.   Introduction </vt:lpstr>
      <vt:lpstr>Des comptes 2025 légèrement bénéficiaires avant écritures extraordinaires (EcExtra)</vt:lpstr>
      <vt:lpstr>Vision épurée de la situation des comptes 2025 </vt:lpstr>
      <vt:lpstr>2.  Vue d’ensemble </vt:lpstr>
      <vt:lpstr>Évolution du compte de résultat depuis 2018</vt:lpstr>
      <vt:lpstr>Calcul de la marge d’autofinancement  </vt:lpstr>
      <vt:lpstr>Degré d’autofinancement  </vt:lpstr>
      <vt:lpstr>3. Compte de      résultat 2025 </vt:lpstr>
      <vt:lpstr>Le compte de résultat 2025 Trois niveaux selon MCH2</vt:lpstr>
      <vt:lpstr>Le compte de résultat 2025 (charges nettes et variations au    budget en milliers de CHF) </vt:lpstr>
      <vt:lpstr>Écarts comptes 2025 – budget 2025  </vt:lpstr>
      <vt:lpstr>Écarts comptes 2025 – comptes 2024  </vt:lpstr>
      <vt:lpstr>Évolution des recettes fiscales</vt:lpstr>
      <vt:lpstr>4. Comptes des      investissements      2025 </vt:lpstr>
      <vt:lpstr>Présentation PowerPoint</vt:lpstr>
      <vt:lpstr>Volume des investissements Répartition des dépenses par fonctionnelle </vt:lpstr>
      <vt:lpstr>5. Conclusion </vt:lpstr>
      <vt:lpstr>Présentation PowerPoint</vt:lpstr>
      <vt:lpstr>Présentation PowerPoint</vt:lpstr>
    </vt:vector>
  </TitlesOfParts>
  <Company>EVDN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Bregnard Adrien</dc:creator>
  <cp:lastModifiedBy>D'Onofrio Vanessa</cp:lastModifiedBy>
  <cp:revision>135</cp:revision>
  <dcterms:created xsi:type="dcterms:W3CDTF">2026-04-28T08:56:16Z</dcterms:created>
  <dcterms:modified xsi:type="dcterms:W3CDTF">2026-06-30T06:04:22Z</dcterms:modified>
</cp:coreProperties>
</file>